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5"/>
  </p:notesMasterIdLst>
  <p:sldIdLst>
    <p:sldId id="256" r:id="rId2"/>
    <p:sldId id="267" r:id="rId3"/>
    <p:sldId id="293" r:id="rId4"/>
    <p:sldId id="290" r:id="rId5"/>
    <p:sldId id="268" r:id="rId6"/>
    <p:sldId id="274" r:id="rId7"/>
    <p:sldId id="275" r:id="rId8"/>
    <p:sldId id="276" r:id="rId9"/>
    <p:sldId id="277" r:id="rId10"/>
    <p:sldId id="31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7" r:id="rId22"/>
    <p:sldId id="299" r:id="rId23"/>
    <p:sldId id="298" r:id="rId24"/>
    <p:sldId id="301" r:id="rId25"/>
    <p:sldId id="300" r:id="rId26"/>
    <p:sldId id="294" r:id="rId27"/>
    <p:sldId id="295" r:id="rId28"/>
    <p:sldId id="296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19" r:id="rId37"/>
    <p:sldId id="320" r:id="rId38"/>
    <p:sldId id="321" r:id="rId39"/>
    <p:sldId id="322" r:id="rId40"/>
    <p:sldId id="326" r:id="rId41"/>
    <p:sldId id="327" r:id="rId42"/>
    <p:sldId id="324" r:id="rId43"/>
    <p:sldId id="265" r:id="rId44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FF"/>
    <a:srgbClr val="CC00CC"/>
    <a:srgbClr val="FFCCFF"/>
    <a:srgbClr val="FF66FF"/>
    <a:srgbClr val="CCCCFF"/>
    <a:srgbClr val="CC99FF"/>
    <a:srgbClr val="FF4F4F"/>
    <a:srgbClr val="537C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27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3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46"/>
    </p:cViewPr>
  </p:sorterViewPr>
  <p:notesViewPr>
    <p:cSldViewPr snapToGrid="0" showGuides="1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705DA-F7EC-4D10-B968-7A1198E262A3}" type="doc">
      <dgm:prSet loTypeId="urn:microsoft.com/office/officeart/2005/8/layout/cycle8" loCatId="cycle" qsTypeId="urn:microsoft.com/office/officeart/2009/2/quickstyle/3d8" qsCatId="3D" csTypeId="urn:microsoft.com/office/officeart/2005/8/colors/colorful5" csCatId="colorful" phldr="1"/>
      <dgm:spPr/>
    </dgm:pt>
    <dgm:pt modelId="{C2F90B5B-7A9A-4703-8C00-BE7294E88921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200" b="1" dirty="0"/>
            <a:t>Contexto Estratégico</a:t>
          </a:r>
        </a:p>
      </dgm:t>
    </dgm:pt>
    <dgm:pt modelId="{BBBB1C1B-D03E-4BBB-9DA3-B31BBFA482E8}" type="parTrans" cxnId="{B5234C0D-3116-44F9-96CA-1545AD60DE87}">
      <dgm:prSet/>
      <dgm:spPr/>
      <dgm:t>
        <a:bodyPr/>
        <a:lstStyle/>
        <a:p>
          <a:endParaRPr lang="es-ES" sz="2200" b="1"/>
        </a:p>
      </dgm:t>
    </dgm:pt>
    <dgm:pt modelId="{37A9524A-FC11-4FB3-8C74-17F31FFFD6A8}" type="sibTrans" cxnId="{B5234C0D-3116-44F9-96CA-1545AD60DE87}">
      <dgm:prSet/>
      <dgm:spPr/>
      <dgm:t>
        <a:bodyPr/>
        <a:lstStyle/>
        <a:p>
          <a:endParaRPr lang="es-ES" sz="2200" b="1"/>
        </a:p>
      </dgm:t>
    </dgm:pt>
    <dgm:pt modelId="{591D8E8A-F28A-4840-B6CD-AFAA1768C762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2200" b="1" dirty="0"/>
            <a:t>Identificar</a:t>
          </a:r>
        </a:p>
      </dgm:t>
    </dgm:pt>
    <dgm:pt modelId="{6CA29182-8178-48B3-9E76-739CAA4D2957}" type="parTrans" cxnId="{31CBF2FB-AA55-4238-948C-5BF7C9BEC908}">
      <dgm:prSet/>
      <dgm:spPr/>
      <dgm:t>
        <a:bodyPr/>
        <a:lstStyle/>
        <a:p>
          <a:endParaRPr lang="es-ES" sz="2200" b="1"/>
        </a:p>
      </dgm:t>
    </dgm:pt>
    <dgm:pt modelId="{4DDCA909-0FA7-40B1-8203-D1A63007B25F}" type="sibTrans" cxnId="{31CBF2FB-AA55-4238-948C-5BF7C9BEC908}">
      <dgm:prSet/>
      <dgm:spPr/>
      <dgm:t>
        <a:bodyPr/>
        <a:lstStyle/>
        <a:p>
          <a:endParaRPr lang="es-ES" sz="2200" b="1"/>
        </a:p>
      </dgm:t>
    </dgm:pt>
    <dgm:pt modelId="{6A5C0854-3B09-4DD1-A66E-32E8A54C9D9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200" b="1" dirty="0"/>
            <a:t>Analizar</a:t>
          </a:r>
        </a:p>
      </dgm:t>
    </dgm:pt>
    <dgm:pt modelId="{91C548F7-82FF-4B84-B355-479958C83FBA}" type="parTrans" cxnId="{DDA2B243-174F-427F-98A8-D42849836B96}">
      <dgm:prSet/>
      <dgm:spPr/>
      <dgm:t>
        <a:bodyPr/>
        <a:lstStyle/>
        <a:p>
          <a:endParaRPr lang="es-ES" sz="2200" b="1"/>
        </a:p>
      </dgm:t>
    </dgm:pt>
    <dgm:pt modelId="{33047F6A-6380-4339-93DC-A80F00FCFB48}" type="sibTrans" cxnId="{DDA2B243-174F-427F-98A8-D42849836B96}">
      <dgm:prSet/>
      <dgm:spPr/>
      <dgm:t>
        <a:bodyPr/>
        <a:lstStyle/>
        <a:p>
          <a:endParaRPr lang="es-ES" sz="2200" b="1"/>
        </a:p>
      </dgm:t>
    </dgm:pt>
    <dgm:pt modelId="{07E61D4B-7B1A-4308-9331-68A454D9C8A3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200" b="1" dirty="0"/>
            <a:t>Evaluar</a:t>
          </a:r>
        </a:p>
      </dgm:t>
    </dgm:pt>
    <dgm:pt modelId="{4088CEC9-C0BA-42D3-AFAC-F950E17FAFEB}" type="parTrans" cxnId="{1A1563B3-E24A-45BA-A508-24A513CE06F7}">
      <dgm:prSet/>
      <dgm:spPr/>
      <dgm:t>
        <a:bodyPr/>
        <a:lstStyle/>
        <a:p>
          <a:endParaRPr lang="es-ES" sz="2200" b="1"/>
        </a:p>
      </dgm:t>
    </dgm:pt>
    <dgm:pt modelId="{EAA7AC77-B50F-4E5E-8703-0B6C3F8EBCDC}" type="sibTrans" cxnId="{1A1563B3-E24A-45BA-A508-24A513CE06F7}">
      <dgm:prSet/>
      <dgm:spPr/>
      <dgm:t>
        <a:bodyPr/>
        <a:lstStyle/>
        <a:p>
          <a:endParaRPr lang="es-ES" sz="2200" b="1"/>
        </a:p>
      </dgm:t>
    </dgm:pt>
    <dgm:pt modelId="{4CCDD4C5-5ACC-4EBB-9487-B220E7683C4A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2200" b="1" dirty="0"/>
            <a:t>Controlar</a:t>
          </a:r>
        </a:p>
      </dgm:t>
    </dgm:pt>
    <dgm:pt modelId="{12705DA0-CD36-4D8E-948B-F6813A27BF78}" type="parTrans" cxnId="{17F98578-75DB-43EB-AD8C-5AEE0F89DB28}">
      <dgm:prSet/>
      <dgm:spPr/>
      <dgm:t>
        <a:bodyPr/>
        <a:lstStyle/>
        <a:p>
          <a:endParaRPr lang="es-ES" sz="2200" b="1"/>
        </a:p>
      </dgm:t>
    </dgm:pt>
    <dgm:pt modelId="{9592720E-F0D8-450A-B068-7A601842B0C7}" type="sibTrans" cxnId="{17F98578-75DB-43EB-AD8C-5AEE0F89DB28}">
      <dgm:prSet/>
      <dgm:spPr/>
      <dgm:t>
        <a:bodyPr/>
        <a:lstStyle/>
        <a:p>
          <a:endParaRPr lang="es-ES" sz="2200" b="1"/>
        </a:p>
      </dgm:t>
    </dgm:pt>
    <dgm:pt modelId="{2D596BF2-ABA0-4315-A44F-554EA6737F36}" type="pres">
      <dgm:prSet presAssocID="{EBA705DA-F7EC-4D10-B968-7A1198E262A3}" presName="compositeShape" presStyleCnt="0">
        <dgm:presLayoutVars>
          <dgm:chMax val="7"/>
          <dgm:dir/>
          <dgm:resizeHandles val="exact"/>
        </dgm:presLayoutVars>
      </dgm:prSet>
      <dgm:spPr/>
    </dgm:pt>
    <dgm:pt modelId="{01AF7208-44E2-4A72-85B3-96EABCF21206}" type="pres">
      <dgm:prSet presAssocID="{EBA705DA-F7EC-4D10-B968-7A1198E262A3}" presName="wedge1" presStyleLbl="node1" presStyleIdx="0" presStyleCnt="5" custLinFactNeighborX="2531" custLinFactNeighborY="1671"/>
      <dgm:spPr/>
    </dgm:pt>
    <dgm:pt modelId="{A45D15EF-28DA-4155-9A46-527D7270BE97}" type="pres">
      <dgm:prSet presAssocID="{EBA705DA-F7EC-4D10-B968-7A1198E262A3}" presName="dummy1a" presStyleCnt="0"/>
      <dgm:spPr/>
    </dgm:pt>
    <dgm:pt modelId="{089F028E-0BED-40E6-8160-E2088159ABC7}" type="pres">
      <dgm:prSet presAssocID="{EBA705DA-F7EC-4D10-B968-7A1198E262A3}" presName="dummy1b" presStyleCnt="0"/>
      <dgm:spPr/>
    </dgm:pt>
    <dgm:pt modelId="{0522582E-8D2F-4142-9963-0F5C6A5B452B}" type="pres">
      <dgm:prSet presAssocID="{EBA705DA-F7EC-4D10-B968-7A1198E262A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9C742B8-098E-4BA7-B171-05625817327B}" type="pres">
      <dgm:prSet presAssocID="{EBA705DA-F7EC-4D10-B968-7A1198E262A3}" presName="wedge2" presStyleLbl="node1" presStyleIdx="1" presStyleCnt="5"/>
      <dgm:spPr/>
    </dgm:pt>
    <dgm:pt modelId="{18C96C7B-3A52-4146-81E0-116F537A8524}" type="pres">
      <dgm:prSet presAssocID="{EBA705DA-F7EC-4D10-B968-7A1198E262A3}" presName="dummy2a" presStyleCnt="0"/>
      <dgm:spPr/>
    </dgm:pt>
    <dgm:pt modelId="{A6A9A3D5-D56F-43CC-9708-872C332FC0C0}" type="pres">
      <dgm:prSet presAssocID="{EBA705DA-F7EC-4D10-B968-7A1198E262A3}" presName="dummy2b" presStyleCnt="0"/>
      <dgm:spPr/>
    </dgm:pt>
    <dgm:pt modelId="{DC982327-BADE-4F25-85F6-CAECF03231CF}" type="pres">
      <dgm:prSet presAssocID="{EBA705DA-F7EC-4D10-B968-7A1198E262A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E2974B1-F2F1-4E3E-8FDD-AF2343598A3D}" type="pres">
      <dgm:prSet presAssocID="{EBA705DA-F7EC-4D10-B968-7A1198E262A3}" presName="wedge3" presStyleLbl="node1" presStyleIdx="2" presStyleCnt="5" custLinFactNeighborY="-181"/>
      <dgm:spPr/>
    </dgm:pt>
    <dgm:pt modelId="{12FEF342-5569-4B9B-BBC8-25FDF3ADBC7A}" type="pres">
      <dgm:prSet presAssocID="{EBA705DA-F7EC-4D10-B968-7A1198E262A3}" presName="dummy3a" presStyleCnt="0"/>
      <dgm:spPr/>
    </dgm:pt>
    <dgm:pt modelId="{ACDA3300-068E-42EB-A5C4-C4A30D15DCBE}" type="pres">
      <dgm:prSet presAssocID="{EBA705DA-F7EC-4D10-B968-7A1198E262A3}" presName="dummy3b" presStyleCnt="0"/>
      <dgm:spPr/>
    </dgm:pt>
    <dgm:pt modelId="{5AD3EFD2-4956-4DFD-A564-E864A7F63C55}" type="pres">
      <dgm:prSet presAssocID="{EBA705DA-F7EC-4D10-B968-7A1198E262A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51EF4B1-3FA1-4D5A-8BB4-E8DDB020344F}" type="pres">
      <dgm:prSet presAssocID="{EBA705DA-F7EC-4D10-B968-7A1198E262A3}" presName="wedge4" presStyleLbl="node1" presStyleIdx="3" presStyleCnt="5"/>
      <dgm:spPr/>
    </dgm:pt>
    <dgm:pt modelId="{E94B9D64-2ACE-408A-BFF0-B671A3D05184}" type="pres">
      <dgm:prSet presAssocID="{EBA705DA-F7EC-4D10-B968-7A1198E262A3}" presName="dummy4a" presStyleCnt="0"/>
      <dgm:spPr/>
    </dgm:pt>
    <dgm:pt modelId="{4D1C8674-4474-4371-B6A1-D7BD5EAE1488}" type="pres">
      <dgm:prSet presAssocID="{EBA705DA-F7EC-4D10-B968-7A1198E262A3}" presName="dummy4b" presStyleCnt="0"/>
      <dgm:spPr/>
    </dgm:pt>
    <dgm:pt modelId="{D0FD8EB1-B873-4A1B-BCF4-A6C9E8061FFB}" type="pres">
      <dgm:prSet presAssocID="{EBA705DA-F7EC-4D10-B968-7A1198E262A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60B346C-A5A2-4B5E-8C13-2FBDF1F59780}" type="pres">
      <dgm:prSet presAssocID="{EBA705DA-F7EC-4D10-B968-7A1198E262A3}" presName="wedge5" presStyleLbl="node1" presStyleIdx="4" presStyleCnt="5"/>
      <dgm:spPr/>
    </dgm:pt>
    <dgm:pt modelId="{8F127DF2-2FD8-4BED-B2DA-749B8416B716}" type="pres">
      <dgm:prSet presAssocID="{EBA705DA-F7EC-4D10-B968-7A1198E262A3}" presName="dummy5a" presStyleCnt="0"/>
      <dgm:spPr/>
    </dgm:pt>
    <dgm:pt modelId="{96E5C02E-2329-4967-9A87-91B2286F8E09}" type="pres">
      <dgm:prSet presAssocID="{EBA705DA-F7EC-4D10-B968-7A1198E262A3}" presName="dummy5b" presStyleCnt="0"/>
      <dgm:spPr/>
    </dgm:pt>
    <dgm:pt modelId="{4ED770B3-4335-4868-9D85-371B4297686D}" type="pres">
      <dgm:prSet presAssocID="{EBA705DA-F7EC-4D10-B968-7A1198E262A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7509CCCB-5306-42F9-8C77-F12EEBDEC9C4}" type="pres">
      <dgm:prSet presAssocID="{37A9524A-FC11-4FB3-8C74-17F31FFFD6A8}" presName="arrowWedge1" presStyleLbl="fgSibTrans2D1" presStyleIdx="0" presStyleCnt="5"/>
      <dgm:spPr>
        <a:solidFill>
          <a:srgbClr val="FF0000"/>
        </a:solidFill>
      </dgm:spPr>
    </dgm:pt>
    <dgm:pt modelId="{AF6A36C7-8265-4E4B-8186-2EB2B40D2002}" type="pres">
      <dgm:prSet presAssocID="{4DDCA909-0FA7-40B1-8203-D1A63007B25F}" presName="arrowWedge2" presStyleLbl="fgSibTrans2D1" presStyleIdx="1" presStyleCnt="5"/>
      <dgm:spPr>
        <a:solidFill>
          <a:srgbClr val="FFC000"/>
        </a:solidFill>
      </dgm:spPr>
    </dgm:pt>
    <dgm:pt modelId="{DA366A4E-DFD1-4F28-A396-E20E74150C9F}" type="pres">
      <dgm:prSet presAssocID="{33047F6A-6380-4339-93DC-A80F00FCFB48}" presName="arrowWedge3" presStyleLbl="fgSibTrans2D1" presStyleIdx="2" presStyleCnt="5"/>
      <dgm:spPr>
        <a:solidFill>
          <a:srgbClr val="0070C0"/>
        </a:solidFill>
      </dgm:spPr>
    </dgm:pt>
    <dgm:pt modelId="{3A61C48E-5002-4E29-B873-EB9B0DF09211}" type="pres">
      <dgm:prSet presAssocID="{EAA7AC77-B50F-4E5E-8703-0B6C3F8EBCDC}" presName="arrowWedge4" presStyleLbl="fgSibTrans2D1" presStyleIdx="3" presStyleCnt="5" custLinFactNeighborX="965" custLinFactNeighborY="965"/>
      <dgm:spPr>
        <a:solidFill>
          <a:srgbClr val="00B0F0"/>
        </a:solidFill>
      </dgm:spPr>
    </dgm:pt>
    <dgm:pt modelId="{803576B5-DB7A-43BF-968E-5D54A6B9C845}" type="pres">
      <dgm:prSet presAssocID="{9592720E-F0D8-450A-B068-7A601842B0C7}" presName="arrowWedge5" presStyleLbl="fgSibTrans2D1" presStyleIdx="4" presStyleCnt="5"/>
      <dgm:spPr>
        <a:solidFill>
          <a:srgbClr val="7030A0"/>
        </a:solidFill>
      </dgm:spPr>
    </dgm:pt>
  </dgm:ptLst>
  <dgm:cxnLst>
    <dgm:cxn modelId="{B5234C0D-3116-44F9-96CA-1545AD60DE87}" srcId="{EBA705DA-F7EC-4D10-B968-7A1198E262A3}" destId="{C2F90B5B-7A9A-4703-8C00-BE7294E88921}" srcOrd="0" destOrd="0" parTransId="{BBBB1C1B-D03E-4BBB-9DA3-B31BBFA482E8}" sibTransId="{37A9524A-FC11-4FB3-8C74-17F31FFFD6A8}"/>
    <dgm:cxn modelId="{5BCB9714-2834-4C01-8349-312BEF495FF9}" type="presOf" srcId="{4CCDD4C5-5ACC-4EBB-9487-B220E7683C4A}" destId="{4ED770B3-4335-4868-9D85-371B4297686D}" srcOrd="1" destOrd="0" presId="urn:microsoft.com/office/officeart/2005/8/layout/cycle8"/>
    <dgm:cxn modelId="{A22DDA30-77CC-4140-AE57-DD8CBC15FC9C}" type="presOf" srcId="{6A5C0854-3B09-4DD1-A66E-32E8A54C9D9A}" destId="{2E2974B1-F2F1-4E3E-8FDD-AF2343598A3D}" srcOrd="0" destOrd="0" presId="urn:microsoft.com/office/officeart/2005/8/layout/cycle8"/>
    <dgm:cxn modelId="{DDA2B243-174F-427F-98A8-D42849836B96}" srcId="{EBA705DA-F7EC-4D10-B968-7A1198E262A3}" destId="{6A5C0854-3B09-4DD1-A66E-32E8A54C9D9A}" srcOrd="2" destOrd="0" parTransId="{91C548F7-82FF-4B84-B355-479958C83FBA}" sibTransId="{33047F6A-6380-4339-93DC-A80F00FCFB48}"/>
    <dgm:cxn modelId="{C2306550-8166-4885-8247-65B068FA4489}" type="presOf" srcId="{07E61D4B-7B1A-4308-9331-68A454D9C8A3}" destId="{351EF4B1-3FA1-4D5A-8BB4-E8DDB020344F}" srcOrd="0" destOrd="0" presId="urn:microsoft.com/office/officeart/2005/8/layout/cycle8"/>
    <dgm:cxn modelId="{17F98578-75DB-43EB-AD8C-5AEE0F89DB28}" srcId="{EBA705DA-F7EC-4D10-B968-7A1198E262A3}" destId="{4CCDD4C5-5ACC-4EBB-9487-B220E7683C4A}" srcOrd="4" destOrd="0" parTransId="{12705DA0-CD36-4D8E-948B-F6813A27BF78}" sibTransId="{9592720E-F0D8-450A-B068-7A601842B0C7}"/>
    <dgm:cxn modelId="{26373685-E765-43D0-A86E-C3EBA5AA2B4B}" type="presOf" srcId="{07E61D4B-7B1A-4308-9331-68A454D9C8A3}" destId="{D0FD8EB1-B873-4A1B-BCF4-A6C9E8061FFB}" srcOrd="1" destOrd="0" presId="urn:microsoft.com/office/officeart/2005/8/layout/cycle8"/>
    <dgm:cxn modelId="{9CDCE193-A33E-4338-9AD3-2D07E0A19382}" type="presOf" srcId="{C2F90B5B-7A9A-4703-8C00-BE7294E88921}" destId="{0522582E-8D2F-4142-9963-0F5C6A5B452B}" srcOrd="1" destOrd="0" presId="urn:microsoft.com/office/officeart/2005/8/layout/cycle8"/>
    <dgm:cxn modelId="{D5290C9E-F456-475E-9839-3B638565F53F}" type="presOf" srcId="{591D8E8A-F28A-4840-B6CD-AFAA1768C762}" destId="{99C742B8-098E-4BA7-B171-05625817327B}" srcOrd="0" destOrd="0" presId="urn:microsoft.com/office/officeart/2005/8/layout/cycle8"/>
    <dgm:cxn modelId="{558DDAA6-9591-429E-8906-7B0D2DFC9EA1}" type="presOf" srcId="{EBA705DA-F7EC-4D10-B968-7A1198E262A3}" destId="{2D596BF2-ABA0-4315-A44F-554EA6737F36}" srcOrd="0" destOrd="0" presId="urn:microsoft.com/office/officeart/2005/8/layout/cycle8"/>
    <dgm:cxn modelId="{BEF39AA8-6197-4302-A016-D4534EA65621}" type="presOf" srcId="{C2F90B5B-7A9A-4703-8C00-BE7294E88921}" destId="{01AF7208-44E2-4A72-85B3-96EABCF21206}" srcOrd="0" destOrd="0" presId="urn:microsoft.com/office/officeart/2005/8/layout/cycle8"/>
    <dgm:cxn modelId="{1A1563B3-E24A-45BA-A508-24A513CE06F7}" srcId="{EBA705DA-F7EC-4D10-B968-7A1198E262A3}" destId="{07E61D4B-7B1A-4308-9331-68A454D9C8A3}" srcOrd="3" destOrd="0" parTransId="{4088CEC9-C0BA-42D3-AFAC-F950E17FAFEB}" sibTransId="{EAA7AC77-B50F-4E5E-8703-0B6C3F8EBCDC}"/>
    <dgm:cxn modelId="{3D53D7CF-E3AD-4841-AC97-611922E44755}" type="presOf" srcId="{4CCDD4C5-5ACC-4EBB-9487-B220E7683C4A}" destId="{960B346C-A5A2-4B5E-8C13-2FBDF1F59780}" srcOrd="0" destOrd="0" presId="urn:microsoft.com/office/officeart/2005/8/layout/cycle8"/>
    <dgm:cxn modelId="{1E0D90E8-07F4-4C0E-9917-98BF189E7A0B}" type="presOf" srcId="{6A5C0854-3B09-4DD1-A66E-32E8A54C9D9A}" destId="{5AD3EFD2-4956-4DFD-A564-E864A7F63C55}" srcOrd="1" destOrd="0" presId="urn:microsoft.com/office/officeart/2005/8/layout/cycle8"/>
    <dgm:cxn modelId="{89C254F0-CCBB-4897-A2C7-C229E5014808}" type="presOf" srcId="{591D8E8A-F28A-4840-B6CD-AFAA1768C762}" destId="{DC982327-BADE-4F25-85F6-CAECF03231CF}" srcOrd="1" destOrd="0" presId="urn:microsoft.com/office/officeart/2005/8/layout/cycle8"/>
    <dgm:cxn modelId="{31CBF2FB-AA55-4238-948C-5BF7C9BEC908}" srcId="{EBA705DA-F7EC-4D10-B968-7A1198E262A3}" destId="{591D8E8A-F28A-4840-B6CD-AFAA1768C762}" srcOrd="1" destOrd="0" parTransId="{6CA29182-8178-48B3-9E76-739CAA4D2957}" sibTransId="{4DDCA909-0FA7-40B1-8203-D1A63007B25F}"/>
    <dgm:cxn modelId="{DF5030F5-C6CA-46F2-8323-81BF6AFA1F75}" type="presParOf" srcId="{2D596BF2-ABA0-4315-A44F-554EA6737F36}" destId="{01AF7208-44E2-4A72-85B3-96EABCF21206}" srcOrd="0" destOrd="0" presId="urn:microsoft.com/office/officeart/2005/8/layout/cycle8"/>
    <dgm:cxn modelId="{E747123A-683D-407D-A720-CD948E629149}" type="presParOf" srcId="{2D596BF2-ABA0-4315-A44F-554EA6737F36}" destId="{A45D15EF-28DA-4155-9A46-527D7270BE97}" srcOrd="1" destOrd="0" presId="urn:microsoft.com/office/officeart/2005/8/layout/cycle8"/>
    <dgm:cxn modelId="{B5EA1975-D980-4A20-B743-FE4E18D958C2}" type="presParOf" srcId="{2D596BF2-ABA0-4315-A44F-554EA6737F36}" destId="{089F028E-0BED-40E6-8160-E2088159ABC7}" srcOrd="2" destOrd="0" presId="urn:microsoft.com/office/officeart/2005/8/layout/cycle8"/>
    <dgm:cxn modelId="{DC6B7EAC-5CEA-4D44-BB20-95C8C6B55F64}" type="presParOf" srcId="{2D596BF2-ABA0-4315-A44F-554EA6737F36}" destId="{0522582E-8D2F-4142-9963-0F5C6A5B452B}" srcOrd="3" destOrd="0" presId="urn:microsoft.com/office/officeart/2005/8/layout/cycle8"/>
    <dgm:cxn modelId="{FA2E54F7-BF67-462E-8E18-E9174A9099DB}" type="presParOf" srcId="{2D596BF2-ABA0-4315-A44F-554EA6737F36}" destId="{99C742B8-098E-4BA7-B171-05625817327B}" srcOrd="4" destOrd="0" presId="urn:microsoft.com/office/officeart/2005/8/layout/cycle8"/>
    <dgm:cxn modelId="{39065CD7-FA55-4B40-A7E2-39FA84FE8BF8}" type="presParOf" srcId="{2D596BF2-ABA0-4315-A44F-554EA6737F36}" destId="{18C96C7B-3A52-4146-81E0-116F537A8524}" srcOrd="5" destOrd="0" presId="urn:microsoft.com/office/officeart/2005/8/layout/cycle8"/>
    <dgm:cxn modelId="{81E35BE6-9A4F-4991-84DD-465C3891F980}" type="presParOf" srcId="{2D596BF2-ABA0-4315-A44F-554EA6737F36}" destId="{A6A9A3D5-D56F-43CC-9708-872C332FC0C0}" srcOrd="6" destOrd="0" presId="urn:microsoft.com/office/officeart/2005/8/layout/cycle8"/>
    <dgm:cxn modelId="{81E05C21-CEC1-4546-BEAE-40C639F82784}" type="presParOf" srcId="{2D596BF2-ABA0-4315-A44F-554EA6737F36}" destId="{DC982327-BADE-4F25-85F6-CAECF03231CF}" srcOrd="7" destOrd="0" presId="urn:microsoft.com/office/officeart/2005/8/layout/cycle8"/>
    <dgm:cxn modelId="{1E0A189C-3F80-4CFC-A542-62F945CC2C87}" type="presParOf" srcId="{2D596BF2-ABA0-4315-A44F-554EA6737F36}" destId="{2E2974B1-F2F1-4E3E-8FDD-AF2343598A3D}" srcOrd="8" destOrd="0" presId="urn:microsoft.com/office/officeart/2005/8/layout/cycle8"/>
    <dgm:cxn modelId="{9A8EE64A-CC58-44AC-B096-1B030FB6A3CA}" type="presParOf" srcId="{2D596BF2-ABA0-4315-A44F-554EA6737F36}" destId="{12FEF342-5569-4B9B-BBC8-25FDF3ADBC7A}" srcOrd="9" destOrd="0" presId="urn:microsoft.com/office/officeart/2005/8/layout/cycle8"/>
    <dgm:cxn modelId="{72F6F4E1-D3D2-4FF5-957C-1167411AFC15}" type="presParOf" srcId="{2D596BF2-ABA0-4315-A44F-554EA6737F36}" destId="{ACDA3300-068E-42EB-A5C4-C4A30D15DCBE}" srcOrd="10" destOrd="0" presId="urn:microsoft.com/office/officeart/2005/8/layout/cycle8"/>
    <dgm:cxn modelId="{9C7EF8C0-E2FF-4EFB-A9A0-100649333E83}" type="presParOf" srcId="{2D596BF2-ABA0-4315-A44F-554EA6737F36}" destId="{5AD3EFD2-4956-4DFD-A564-E864A7F63C55}" srcOrd="11" destOrd="0" presId="urn:microsoft.com/office/officeart/2005/8/layout/cycle8"/>
    <dgm:cxn modelId="{A5971023-406E-41E5-A057-1129735546B3}" type="presParOf" srcId="{2D596BF2-ABA0-4315-A44F-554EA6737F36}" destId="{351EF4B1-3FA1-4D5A-8BB4-E8DDB020344F}" srcOrd="12" destOrd="0" presId="urn:microsoft.com/office/officeart/2005/8/layout/cycle8"/>
    <dgm:cxn modelId="{042B80C5-F702-444F-9466-F6D2B63751D3}" type="presParOf" srcId="{2D596BF2-ABA0-4315-A44F-554EA6737F36}" destId="{E94B9D64-2ACE-408A-BFF0-B671A3D05184}" srcOrd="13" destOrd="0" presId="urn:microsoft.com/office/officeart/2005/8/layout/cycle8"/>
    <dgm:cxn modelId="{B3827C3E-A285-49AB-BED5-48CB922FF7FB}" type="presParOf" srcId="{2D596BF2-ABA0-4315-A44F-554EA6737F36}" destId="{4D1C8674-4474-4371-B6A1-D7BD5EAE1488}" srcOrd="14" destOrd="0" presId="urn:microsoft.com/office/officeart/2005/8/layout/cycle8"/>
    <dgm:cxn modelId="{D6F312F5-D6C1-46D4-88A1-CC95464C1FFD}" type="presParOf" srcId="{2D596BF2-ABA0-4315-A44F-554EA6737F36}" destId="{D0FD8EB1-B873-4A1B-BCF4-A6C9E8061FFB}" srcOrd="15" destOrd="0" presId="urn:microsoft.com/office/officeart/2005/8/layout/cycle8"/>
    <dgm:cxn modelId="{F6AC994F-4CAC-4D35-A788-51F4D30E8BB4}" type="presParOf" srcId="{2D596BF2-ABA0-4315-A44F-554EA6737F36}" destId="{960B346C-A5A2-4B5E-8C13-2FBDF1F59780}" srcOrd="16" destOrd="0" presId="urn:microsoft.com/office/officeart/2005/8/layout/cycle8"/>
    <dgm:cxn modelId="{004489B6-BB8B-4616-BC17-F97B26CD92CC}" type="presParOf" srcId="{2D596BF2-ABA0-4315-A44F-554EA6737F36}" destId="{8F127DF2-2FD8-4BED-B2DA-749B8416B716}" srcOrd="17" destOrd="0" presId="urn:microsoft.com/office/officeart/2005/8/layout/cycle8"/>
    <dgm:cxn modelId="{2162C0BC-CA30-49E8-ACD9-EDC08FA18A85}" type="presParOf" srcId="{2D596BF2-ABA0-4315-A44F-554EA6737F36}" destId="{96E5C02E-2329-4967-9A87-91B2286F8E09}" srcOrd="18" destOrd="0" presId="urn:microsoft.com/office/officeart/2005/8/layout/cycle8"/>
    <dgm:cxn modelId="{831CCA52-6B1F-42F5-A1E7-17AEA5761E41}" type="presParOf" srcId="{2D596BF2-ABA0-4315-A44F-554EA6737F36}" destId="{4ED770B3-4335-4868-9D85-371B4297686D}" srcOrd="19" destOrd="0" presId="urn:microsoft.com/office/officeart/2005/8/layout/cycle8"/>
    <dgm:cxn modelId="{E44A6431-DB6F-48A7-89B9-874335D4BAAF}" type="presParOf" srcId="{2D596BF2-ABA0-4315-A44F-554EA6737F36}" destId="{7509CCCB-5306-42F9-8C77-F12EEBDEC9C4}" srcOrd="20" destOrd="0" presId="urn:microsoft.com/office/officeart/2005/8/layout/cycle8"/>
    <dgm:cxn modelId="{30BF4C20-B494-4953-A0CB-CA6F5913212E}" type="presParOf" srcId="{2D596BF2-ABA0-4315-A44F-554EA6737F36}" destId="{AF6A36C7-8265-4E4B-8186-2EB2B40D2002}" srcOrd="21" destOrd="0" presId="urn:microsoft.com/office/officeart/2005/8/layout/cycle8"/>
    <dgm:cxn modelId="{26B3669F-A152-4B7D-99A9-E30B4DB335A9}" type="presParOf" srcId="{2D596BF2-ABA0-4315-A44F-554EA6737F36}" destId="{DA366A4E-DFD1-4F28-A396-E20E74150C9F}" srcOrd="22" destOrd="0" presId="urn:microsoft.com/office/officeart/2005/8/layout/cycle8"/>
    <dgm:cxn modelId="{316EE2C5-AB2E-4ECD-A2C8-F121F7BB26D2}" type="presParOf" srcId="{2D596BF2-ABA0-4315-A44F-554EA6737F36}" destId="{3A61C48E-5002-4E29-B873-EB9B0DF09211}" srcOrd="23" destOrd="0" presId="urn:microsoft.com/office/officeart/2005/8/layout/cycle8"/>
    <dgm:cxn modelId="{FA8BF4DB-3078-4C0C-9D27-47A6D3BCB374}" type="presParOf" srcId="{2D596BF2-ABA0-4315-A44F-554EA6737F36}" destId="{803576B5-DB7A-43BF-968E-5D54A6B9C84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BB661-BEB5-4E0B-B3D8-6EFBCEB93724}" type="doc">
      <dgm:prSet loTypeId="urn:microsoft.com/office/officeart/2008/layout/VerticalCurvedLis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655BE23-8A9D-4E3A-9A32-725597B6A605}">
      <dgm:prSet phldrT="[Texto]"/>
      <dgm:spPr>
        <a:solidFill>
          <a:srgbClr val="7030A0"/>
        </a:solidFill>
      </dgm:spPr>
      <dgm:t>
        <a:bodyPr/>
        <a:lstStyle/>
        <a:p>
          <a:r>
            <a:rPr lang="es-ES" b="1" dirty="0"/>
            <a:t>Oportunidades de Mejora</a:t>
          </a:r>
        </a:p>
      </dgm:t>
    </dgm:pt>
    <dgm:pt modelId="{1919D064-8B65-4AAC-ADA5-3E9462E6CB9D}" type="parTrans" cxnId="{E7C5B6EB-CAB6-4C4D-BD9D-310FFFEDBD64}">
      <dgm:prSet/>
      <dgm:spPr/>
      <dgm:t>
        <a:bodyPr/>
        <a:lstStyle/>
        <a:p>
          <a:endParaRPr lang="es-ES" b="1"/>
        </a:p>
      </dgm:t>
    </dgm:pt>
    <dgm:pt modelId="{39E2C2C1-AA13-468B-94E6-60753AA6CC0D}" type="sibTrans" cxnId="{E7C5B6EB-CAB6-4C4D-BD9D-310FFFEDBD64}">
      <dgm:prSet/>
      <dgm:spPr/>
      <dgm:t>
        <a:bodyPr/>
        <a:lstStyle/>
        <a:p>
          <a:endParaRPr lang="es-ES" b="1"/>
        </a:p>
      </dgm:t>
    </dgm:pt>
    <dgm:pt modelId="{8C481632-CCC2-4DE3-AC62-C4D2E11AF643}">
      <dgm:prSet phldrT="[Texto]"/>
      <dgm:spPr>
        <a:solidFill>
          <a:srgbClr val="FF0000"/>
        </a:solidFill>
      </dgm:spPr>
      <dgm:t>
        <a:bodyPr/>
        <a:lstStyle/>
        <a:p>
          <a:r>
            <a:rPr lang="es-ES" b="1" dirty="0"/>
            <a:t>Necesidad de Cambios </a:t>
          </a:r>
        </a:p>
      </dgm:t>
    </dgm:pt>
    <dgm:pt modelId="{D1280E39-2CB9-4FAE-96D1-15102FAF3CCC}" type="parTrans" cxnId="{16C88FAF-D301-4099-9BB0-2A4353A9E735}">
      <dgm:prSet/>
      <dgm:spPr/>
      <dgm:t>
        <a:bodyPr/>
        <a:lstStyle/>
        <a:p>
          <a:endParaRPr lang="es-ES" b="1"/>
        </a:p>
      </dgm:t>
    </dgm:pt>
    <dgm:pt modelId="{16D381FB-ECC6-47C7-9362-DBA76234C952}" type="sibTrans" cxnId="{16C88FAF-D301-4099-9BB0-2A4353A9E735}">
      <dgm:prSet/>
      <dgm:spPr/>
      <dgm:t>
        <a:bodyPr/>
        <a:lstStyle/>
        <a:p>
          <a:endParaRPr lang="es-ES" b="1"/>
        </a:p>
      </dgm:t>
    </dgm:pt>
    <dgm:pt modelId="{13F27E58-2E80-4172-B1D7-2CB9FEAB7369}">
      <dgm:prSet phldrT="[Texto]"/>
      <dgm:spPr>
        <a:solidFill>
          <a:srgbClr val="FFC000"/>
        </a:solidFill>
      </dgm:spPr>
      <dgm:t>
        <a:bodyPr/>
        <a:lstStyle/>
        <a:p>
          <a:r>
            <a:rPr lang="es-ES" b="1" dirty="0"/>
            <a:t>Necesidad de Recursos</a:t>
          </a:r>
        </a:p>
      </dgm:t>
    </dgm:pt>
    <dgm:pt modelId="{1C949116-CA61-4B63-8AD4-171B12B83E68}" type="parTrans" cxnId="{53E46E37-D4F7-461D-A5B8-48BD4EE646FF}">
      <dgm:prSet/>
      <dgm:spPr/>
      <dgm:t>
        <a:bodyPr/>
        <a:lstStyle/>
        <a:p>
          <a:endParaRPr lang="es-ES" b="1"/>
        </a:p>
      </dgm:t>
    </dgm:pt>
    <dgm:pt modelId="{E818EA96-3367-4BDC-AE32-84305B4E8717}" type="sibTrans" cxnId="{53E46E37-D4F7-461D-A5B8-48BD4EE646FF}">
      <dgm:prSet/>
      <dgm:spPr/>
      <dgm:t>
        <a:bodyPr/>
        <a:lstStyle/>
        <a:p>
          <a:endParaRPr lang="es-ES" b="1"/>
        </a:p>
      </dgm:t>
    </dgm:pt>
    <dgm:pt modelId="{D771DB86-1472-4964-91A8-E500893AB387}" type="pres">
      <dgm:prSet presAssocID="{AA8BB661-BEB5-4E0B-B3D8-6EFBCEB93724}" presName="Name0" presStyleCnt="0">
        <dgm:presLayoutVars>
          <dgm:chMax val="7"/>
          <dgm:chPref val="7"/>
          <dgm:dir/>
        </dgm:presLayoutVars>
      </dgm:prSet>
      <dgm:spPr/>
    </dgm:pt>
    <dgm:pt modelId="{9B920175-B844-4CCF-A91D-F2B8E8A13B26}" type="pres">
      <dgm:prSet presAssocID="{AA8BB661-BEB5-4E0B-B3D8-6EFBCEB93724}" presName="Name1" presStyleCnt="0"/>
      <dgm:spPr/>
    </dgm:pt>
    <dgm:pt modelId="{6A0B604A-60F9-444E-8E06-448FEA73AF05}" type="pres">
      <dgm:prSet presAssocID="{AA8BB661-BEB5-4E0B-B3D8-6EFBCEB93724}" presName="cycle" presStyleCnt="0"/>
      <dgm:spPr/>
    </dgm:pt>
    <dgm:pt modelId="{BA7158A2-DE0F-44C8-9CB1-55F6FF5997D1}" type="pres">
      <dgm:prSet presAssocID="{AA8BB661-BEB5-4E0B-B3D8-6EFBCEB93724}" presName="srcNode" presStyleLbl="node1" presStyleIdx="0" presStyleCnt="3"/>
      <dgm:spPr/>
    </dgm:pt>
    <dgm:pt modelId="{FE09E994-6147-4D56-B820-751B8EA8D636}" type="pres">
      <dgm:prSet presAssocID="{AA8BB661-BEB5-4E0B-B3D8-6EFBCEB93724}" presName="conn" presStyleLbl="parChTrans1D2" presStyleIdx="0" presStyleCnt="1"/>
      <dgm:spPr/>
    </dgm:pt>
    <dgm:pt modelId="{FC78174D-CEC9-4F51-8BBA-EF4B373834E3}" type="pres">
      <dgm:prSet presAssocID="{AA8BB661-BEB5-4E0B-B3D8-6EFBCEB93724}" presName="extraNode" presStyleLbl="node1" presStyleIdx="0" presStyleCnt="3"/>
      <dgm:spPr/>
    </dgm:pt>
    <dgm:pt modelId="{BF7722AF-0807-4F38-9275-AB246F399C89}" type="pres">
      <dgm:prSet presAssocID="{AA8BB661-BEB5-4E0B-B3D8-6EFBCEB93724}" presName="dstNode" presStyleLbl="node1" presStyleIdx="0" presStyleCnt="3"/>
      <dgm:spPr/>
    </dgm:pt>
    <dgm:pt modelId="{B71B44C1-4326-4004-87A1-E9D6AA3558ED}" type="pres">
      <dgm:prSet presAssocID="{1655BE23-8A9D-4E3A-9A32-725597B6A605}" presName="text_1" presStyleLbl="node1" presStyleIdx="0" presStyleCnt="3">
        <dgm:presLayoutVars>
          <dgm:bulletEnabled val="1"/>
        </dgm:presLayoutVars>
      </dgm:prSet>
      <dgm:spPr/>
    </dgm:pt>
    <dgm:pt modelId="{3F94ECEB-5CC6-4088-8F2E-7F5D35B00968}" type="pres">
      <dgm:prSet presAssocID="{1655BE23-8A9D-4E3A-9A32-725597B6A605}" presName="accent_1" presStyleCnt="0"/>
      <dgm:spPr/>
    </dgm:pt>
    <dgm:pt modelId="{42466441-8215-4AC0-B396-95498BD934EA}" type="pres">
      <dgm:prSet presAssocID="{1655BE23-8A9D-4E3A-9A32-725597B6A605}" presName="accentRepeatNode" presStyleLbl="solidFgAcc1" presStyleIdx="0" presStyleCnt="3"/>
      <dgm:spPr>
        <a:solidFill>
          <a:schemeClr val="tx2"/>
        </a:solidFill>
      </dgm:spPr>
    </dgm:pt>
    <dgm:pt modelId="{8FDEAA0B-1B85-4509-8BE9-A0EAEE37EEE0}" type="pres">
      <dgm:prSet presAssocID="{8C481632-CCC2-4DE3-AC62-C4D2E11AF643}" presName="text_2" presStyleLbl="node1" presStyleIdx="1" presStyleCnt="3">
        <dgm:presLayoutVars>
          <dgm:bulletEnabled val="1"/>
        </dgm:presLayoutVars>
      </dgm:prSet>
      <dgm:spPr/>
    </dgm:pt>
    <dgm:pt modelId="{524F4092-55BC-4DB9-8D18-E03EF69B5386}" type="pres">
      <dgm:prSet presAssocID="{8C481632-CCC2-4DE3-AC62-C4D2E11AF643}" presName="accent_2" presStyleCnt="0"/>
      <dgm:spPr/>
    </dgm:pt>
    <dgm:pt modelId="{AFBBE21D-234D-47E2-B861-EC7668C4BC6D}" type="pres">
      <dgm:prSet presAssocID="{8C481632-CCC2-4DE3-AC62-C4D2E11AF643}" presName="accentRepeatNode" presStyleLbl="solidFgAcc1" presStyleIdx="1" presStyleCnt="3"/>
      <dgm:spPr>
        <a:solidFill>
          <a:schemeClr val="tx2"/>
        </a:solidFill>
      </dgm:spPr>
    </dgm:pt>
    <dgm:pt modelId="{CFAAD86E-AA45-446D-9195-64FBAD89CDF2}" type="pres">
      <dgm:prSet presAssocID="{13F27E58-2E80-4172-B1D7-2CB9FEAB7369}" presName="text_3" presStyleLbl="node1" presStyleIdx="2" presStyleCnt="3">
        <dgm:presLayoutVars>
          <dgm:bulletEnabled val="1"/>
        </dgm:presLayoutVars>
      </dgm:prSet>
      <dgm:spPr/>
    </dgm:pt>
    <dgm:pt modelId="{C47824DE-289D-4D23-A397-0F3152AF4FFC}" type="pres">
      <dgm:prSet presAssocID="{13F27E58-2E80-4172-B1D7-2CB9FEAB7369}" presName="accent_3" presStyleCnt="0"/>
      <dgm:spPr/>
    </dgm:pt>
    <dgm:pt modelId="{B24C744D-54CB-4CD6-ADDA-CAC992884D5D}" type="pres">
      <dgm:prSet presAssocID="{13F27E58-2E80-4172-B1D7-2CB9FEAB7369}" presName="accentRepeatNode" presStyleLbl="solidFgAcc1" presStyleIdx="2" presStyleCnt="3"/>
      <dgm:spPr>
        <a:solidFill>
          <a:schemeClr val="tx2"/>
        </a:solidFill>
      </dgm:spPr>
    </dgm:pt>
  </dgm:ptLst>
  <dgm:cxnLst>
    <dgm:cxn modelId="{53E46E37-D4F7-461D-A5B8-48BD4EE646FF}" srcId="{AA8BB661-BEB5-4E0B-B3D8-6EFBCEB93724}" destId="{13F27E58-2E80-4172-B1D7-2CB9FEAB7369}" srcOrd="2" destOrd="0" parTransId="{1C949116-CA61-4B63-8AD4-171B12B83E68}" sibTransId="{E818EA96-3367-4BDC-AE32-84305B4E8717}"/>
    <dgm:cxn modelId="{1D5FB676-29FB-48B2-A160-902AF2BEE202}" type="presOf" srcId="{8C481632-CCC2-4DE3-AC62-C4D2E11AF643}" destId="{8FDEAA0B-1B85-4509-8BE9-A0EAEE37EEE0}" srcOrd="0" destOrd="0" presId="urn:microsoft.com/office/officeart/2008/layout/VerticalCurvedList"/>
    <dgm:cxn modelId="{F019F078-787A-4440-88C2-4051168BD92B}" type="presOf" srcId="{AA8BB661-BEB5-4E0B-B3D8-6EFBCEB93724}" destId="{D771DB86-1472-4964-91A8-E500893AB387}" srcOrd="0" destOrd="0" presId="urn:microsoft.com/office/officeart/2008/layout/VerticalCurvedList"/>
    <dgm:cxn modelId="{2215468D-7D12-4AA2-A443-ACA28675050E}" type="presOf" srcId="{1655BE23-8A9D-4E3A-9A32-725597B6A605}" destId="{B71B44C1-4326-4004-87A1-E9D6AA3558ED}" srcOrd="0" destOrd="0" presId="urn:microsoft.com/office/officeart/2008/layout/VerticalCurvedList"/>
    <dgm:cxn modelId="{16C88FAF-D301-4099-9BB0-2A4353A9E735}" srcId="{AA8BB661-BEB5-4E0B-B3D8-6EFBCEB93724}" destId="{8C481632-CCC2-4DE3-AC62-C4D2E11AF643}" srcOrd="1" destOrd="0" parTransId="{D1280E39-2CB9-4FAE-96D1-15102FAF3CCC}" sibTransId="{16D381FB-ECC6-47C7-9362-DBA76234C952}"/>
    <dgm:cxn modelId="{E31D57B9-35AD-4194-982D-F681E2C17102}" type="presOf" srcId="{13F27E58-2E80-4172-B1D7-2CB9FEAB7369}" destId="{CFAAD86E-AA45-446D-9195-64FBAD89CDF2}" srcOrd="0" destOrd="0" presId="urn:microsoft.com/office/officeart/2008/layout/VerticalCurvedList"/>
    <dgm:cxn modelId="{E7C5B6EB-CAB6-4C4D-BD9D-310FFFEDBD64}" srcId="{AA8BB661-BEB5-4E0B-B3D8-6EFBCEB93724}" destId="{1655BE23-8A9D-4E3A-9A32-725597B6A605}" srcOrd="0" destOrd="0" parTransId="{1919D064-8B65-4AAC-ADA5-3E9462E6CB9D}" sibTransId="{39E2C2C1-AA13-468B-94E6-60753AA6CC0D}"/>
    <dgm:cxn modelId="{24FAA5ED-B31E-4764-A4CD-5568BFE9F3E5}" type="presOf" srcId="{39E2C2C1-AA13-468B-94E6-60753AA6CC0D}" destId="{FE09E994-6147-4D56-B820-751B8EA8D636}" srcOrd="0" destOrd="0" presId="urn:microsoft.com/office/officeart/2008/layout/VerticalCurvedList"/>
    <dgm:cxn modelId="{62B832E5-036F-432A-95C8-C3190C808BCA}" type="presParOf" srcId="{D771DB86-1472-4964-91A8-E500893AB387}" destId="{9B920175-B844-4CCF-A91D-F2B8E8A13B26}" srcOrd="0" destOrd="0" presId="urn:microsoft.com/office/officeart/2008/layout/VerticalCurvedList"/>
    <dgm:cxn modelId="{7B1239E3-598E-4493-8059-9DE0B31A982B}" type="presParOf" srcId="{9B920175-B844-4CCF-A91D-F2B8E8A13B26}" destId="{6A0B604A-60F9-444E-8E06-448FEA73AF05}" srcOrd="0" destOrd="0" presId="urn:microsoft.com/office/officeart/2008/layout/VerticalCurvedList"/>
    <dgm:cxn modelId="{901097E5-1B25-447B-A7B2-F12E8801F3A5}" type="presParOf" srcId="{6A0B604A-60F9-444E-8E06-448FEA73AF05}" destId="{BA7158A2-DE0F-44C8-9CB1-55F6FF5997D1}" srcOrd="0" destOrd="0" presId="urn:microsoft.com/office/officeart/2008/layout/VerticalCurvedList"/>
    <dgm:cxn modelId="{E05606FC-63EA-44A6-813B-0694E2D728EE}" type="presParOf" srcId="{6A0B604A-60F9-444E-8E06-448FEA73AF05}" destId="{FE09E994-6147-4D56-B820-751B8EA8D636}" srcOrd="1" destOrd="0" presId="urn:microsoft.com/office/officeart/2008/layout/VerticalCurvedList"/>
    <dgm:cxn modelId="{2C019CDF-22A0-4277-9C51-6FAE8C85A500}" type="presParOf" srcId="{6A0B604A-60F9-444E-8E06-448FEA73AF05}" destId="{FC78174D-CEC9-4F51-8BBA-EF4B373834E3}" srcOrd="2" destOrd="0" presId="urn:microsoft.com/office/officeart/2008/layout/VerticalCurvedList"/>
    <dgm:cxn modelId="{3E2DDB97-AC83-48C4-9A7F-C86E9BDAB8E6}" type="presParOf" srcId="{6A0B604A-60F9-444E-8E06-448FEA73AF05}" destId="{BF7722AF-0807-4F38-9275-AB246F399C89}" srcOrd="3" destOrd="0" presId="urn:microsoft.com/office/officeart/2008/layout/VerticalCurvedList"/>
    <dgm:cxn modelId="{F9B4AA49-A959-44B7-B550-66AA65694038}" type="presParOf" srcId="{9B920175-B844-4CCF-A91D-F2B8E8A13B26}" destId="{B71B44C1-4326-4004-87A1-E9D6AA3558ED}" srcOrd="1" destOrd="0" presId="urn:microsoft.com/office/officeart/2008/layout/VerticalCurvedList"/>
    <dgm:cxn modelId="{FE0F4FC0-94B7-4D5A-BABB-F5BAA205951F}" type="presParOf" srcId="{9B920175-B844-4CCF-A91D-F2B8E8A13B26}" destId="{3F94ECEB-5CC6-4088-8F2E-7F5D35B00968}" srcOrd="2" destOrd="0" presId="urn:microsoft.com/office/officeart/2008/layout/VerticalCurvedList"/>
    <dgm:cxn modelId="{D39BDF28-8976-4602-9D6B-7146111FC95D}" type="presParOf" srcId="{3F94ECEB-5CC6-4088-8F2E-7F5D35B00968}" destId="{42466441-8215-4AC0-B396-95498BD934EA}" srcOrd="0" destOrd="0" presId="urn:microsoft.com/office/officeart/2008/layout/VerticalCurvedList"/>
    <dgm:cxn modelId="{5F13A748-4015-4C07-AF63-947AFE0718B4}" type="presParOf" srcId="{9B920175-B844-4CCF-A91D-F2B8E8A13B26}" destId="{8FDEAA0B-1B85-4509-8BE9-A0EAEE37EEE0}" srcOrd="3" destOrd="0" presId="urn:microsoft.com/office/officeart/2008/layout/VerticalCurvedList"/>
    <dgm:cxn modelId="{5BE9FAA9-0DDE-4583-9B3B-6CC82E894514}" type="presParOf" srcId="{9B920175-B844-4CCF-A91D-F2B8E8A13B26}" destId="{524F4092-55BC-4DB9-8D18-E03EF69B5386}" srcOrd="4" destOrd="0" presId="urn:microsoft.com/office/officeart/2008/layout/VerticalCurvedList"/>
    <dgm:cxn modelId="{99A3F616-60FD-49E6-8226-50EE242C59B3}" type="presParOf" srcId="{524F4092-55BC-4DB9-8D18-E03EF69B5386}" destId="{AFBBE21D-234D-47E2-B861-EC7668C4BC6D}" srcOrd="0" destOrd="0" presId="urn:microsoft.com/office/officeart/2008/layout/VerticalCurvedList"/>
    <dgm:cxn modelId="{018E588B-6083-47EB-AC40-F6957424B493}" type="presParOf" srcId="{9B920175-B844-4CCF-A91D-F2B8E8A13B26}" destId="{CFAAD86E-AA45-446D-9195-64FBAD89CDF2}" srcOrd="5" destOrd="0" presId="urn:microsoft.com/office/officeart/2008/layout/VerticalCurvedList"/>
    <dgm:cxn modelId="{DDFE296C-561C-4367-A652-20B3CCC527C2}" type="presParOf" srcId="{9B920175-B844-4CCF-A91D-F2B8E8A13B26}" destId="{C47824DE-289D-4D23-A397-0F3152AF4FFC}" srcOrd="6" destOrd="0" presId="urn:microsoft.com/office/officeart/2008/layout/VerticalCurvedList"/>
    <dgm:cxn modelId="{73239AA0-C906-42CA-8C10-AD0F0EC2222C}" type="presParOf" srcId="{C47824DE-289D-4D23-A397-0F3152AF4FFC}" destId="{B24C744D-54CB-4CD6-ADDA-CAC992884D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F7208-44E2-4A72-85B3-96EABCF21206}">
      <dsp:nvSpPr>
        <dsp:cNvPr id="0" name=""/>
        <dsp:cNvSpPr/>
      </dsp:nvSpPr>
      <dsp:spPr>
        <a:xfrm>
          <a:off x="2037522" y="461833"/>
          <a:ext cx="5108748" cy="5108748"/>
        </a:xfrm>
        <a:prstGeom prst="pie">
          <a:avLst>
            <a:gd name="adj1" fmla="val 16200000"/>
            <a:gd name="adj2" fmla="val 2052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Contexto Estratégico</a:t>
          </a:r>
        </a:p>
      </dsp:txBody>
      <dsp:txXfrm>
        <a:off x="4702585" y="1320589"/>
        <a:ext cx="1642097" cy="1094731"/>
      </dsp:txXfrm>
    </dsp:sp>
    <dsp:sp modelId="{99C742B8-098E-4BA7-B171-05625817327B}">
      <dsp:nvSpPr>
        <dsp:cNvPr id="0" name=""/>
        <dsp:cNvSpPr/>
      </dsp:nvSpPr>
      <dsp:spPr>
        <a:xfrm>
          <a:off x="1952008" y="512699"/>
          <a:ext cx="5108748" cy="5108748"/>
        </a:xfrm>
        <a:prstGeom prst="pie">
          <a:avLst>
            <a:gd name="adj1" fmla="val 20520000"/>
            <a:gd name="adj2" fmla="val 324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Identificar</a:t>
          </a:r>
        </a:p>
      </dsp:txBody>
      <dsp:txXfrm>
        <a:off x="5242286" y="2846910"/>
        <a:ext cx="1520460" cy="1216368"/>
      </dsp:txXfrm>
    </dsp:sp>
    <dsp:sp modelId="{2E2974B1-F2F1-4E3E-8FDD-AF2343598A3D}">
      <dsp:nvSpPr>
        <dsp:cNvPr id="0" name=""/>
        <dsp:cNvSpPr/>
      </dsp:nvSpPr>
      <dsp:spPr>
        <a:xfrm>
          <a:off x="1836453" y="587381"/>
          <a:ext cx="5108748" cy="5108748"/>
        </a:xfrm>
        <a:prstGeom prst="pie">
          <a:avLst>
            <a:gd name="adj1" fmla="val 3240000"/>
            <a:gd name="adj2" fmla="val 756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Analizar</a:t>
          </a:r>
        </a:p>
      </dsp:txBody>
      <dsp:txXfrm>
        <a:off x="3661006" y="4175669"/>
        <a:ext cx="1459642" cy="1338005"/>
      </dsp:txXfrm>
    </dsp:sp>
    <dsp:sp modelId="{351EF4B1-3FA1-4D5A-8BB4-E8DDB020344F}">
      <dsp:nvSpPr>
        <dsp:cNvPr id="0" name=""/>
        <dsp:cNvSpPr/>
      </dsp:nvSpPr>
      <dsp:spPr>
        <a:xfrm>
          <a:off x="1720898" y="512699"/>
          <a:ext cx="5108748" cy="5108748"/>
        </a:xfrm>
        <a:prstGeom prst="pie">
          <a:avLst>
            <a:gd name="adj1" fmla="val 7560000"/>
            <a:gd name="adj2" fmla="val 1188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Evaluar</a:t>
          </a:r>
        </a:p>
      </dsp:txBody>
      <dsp:txXfrm>
        <a:off x="2018909" y="2846910"/>
        <a:ext cx="1520460" cy="1216368"/>
      </dsp:txXfrm>
    </dsp:sp>
    <dsp:sp modelId="{960B346C-A5A2-4B5E-8C13-2FBDF1F59780}">
      <dsp:nvSpPr>
        <dsp:cNvPr id="0" name=""/>
        <dsp:cNvSpPr/>
      </dsp:nvSpPr>
      <dsp:spPr>
        <a:xfrm>
          <a:off x="1764688" y="376466"/>
          <a:ext cx="5108748" cy="5108748"/>
        </a:xfrm>
        <a:prstGeom prst="pie">
          <a:avLst>
            <a:gd name="adj1" fmla="val 11880000"/>
            <a:gd name="adj2" fmla="val 1620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Controlar</a:t>
          </a:r>
        </a:p>
      </dsp:txBody>
      <dsp:txXfrm>
        <a:off x="2566275" y="1235222"/>
        <a:ext cx="1642097" cy="1094731"/>
      </dsp:txXfrm>
    </dsp:sp>
    <dsp:sp modelId="{7509CCCB-5306-42F9-8C77-F12EEBDEC9C4}">
      <dsp:nvSpPr>
        <dsp:cNvPr id="0" name=""/>
        <dsp:cNvSpPr/>
      </dsp:nvSpPr>
      <dsp:spPr>
        <a:xfrm>
          <a:off x="1721025" y="145577"/>
          <a:ext cx="5741259" cy="57412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A36C7-8265-4E4B-8186-2EB2B40D2002}">
      <dsp:nvSpPr>
        <dsp:cNvPr id="0" name=""/>
        <dsp:cNvSpPr/>
      </dsp:nvSpPr>
      <dsp:spPr>
        <a:xfrm>
          <a:off x="1636106" y="196398"/>
          <a:ext cx="5741259" cy="574125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66A4E-DFD1-4F28-A396-E20E74150C9F}">
      <dsp:nvSpPr>
        <dsp:cNvPr id="0" name=""/>
        <dsp:cNvSpPr/>
      </dsp:nvSpPr>
      <dsp:spPr>
        <a:xfrm>
          <a:off x="1520198" y="271337"/>
          <a:ext cx="5741259" cy="574125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61C48E-5002-4E29-B873-EB9B0DF09211}">
      <dsp:nvSpPr>
        <dsp:cNvPr id="0" name=""/>
        <dsp:cNvSpPr/>
      </dsp:nvSpPr>
      <dsp:spPr>
        <a:xfrm>
          <a:off x="1459693" y="251801"/>
          <a:ext cx="5741259" cy="574125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576B5-DB7A-43BF-968E-5D54A6B9C845}">
      <dsp:nvSpPr>
        <dsp:cNvPr id="0" name=""/>
        <dsp:cNvSpPr/>
      </dsp:nvSpPr>
      <dsp:spPr>
        <a:xfrm>
          <a:off x="1448672" y="60210"/>
          <a:ext cx="5741259" cy="574125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9E994-6147-4D56-B820-751B8EA8D636}">
      <dsp:nvSpPr>
        <dsp:cNvPr id="0" name=""/>
        <dsp:cNvSpPr/>
      </dsp:nvSpPr>
      <dsp:spPr>
        <a:xfrm>
          <a:off x="-4225333" y="-648309"/>
          <a:ext cx="5034467" cy="5034467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B44C1-4326-4004-87A1-E9D6AA3558ED}">
      <dsp:nvSpPr>
        <dsp:cNvPr id="0" name=""/>
        <dsp:cNvSpPr/>
      </dsp:nvSpPr>
      <dsp:spPr>
        <a:xfrm>
          <a:off x="520360" y="373784"/>
          <a:ext cx="5377692" cy="74756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338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/>
            <a:t>Oportunidades de Mejora</a:t>
          </a:r>
        </a:p>
      </dsp:txBody>
      <dsp:txXfrm>
        <a:off x="520360" y="373784"/>
        <a:ext cx="5377692" cy="747569"/>
      </dsp:txXfrm>
    </dsp:sp>
    <dsp:sp modelId="{42466441-8215-4AC0-B396-95498BD934EA}">
      <dsp:nvSpPr>
        <dsp:cNvPr id="0" name=""/>
        <dsp:cNvSpPr/>
      </dsp:nvSpPr>
      <dsp:spPr>
        <a:xfrm>
          <a:off x="53129" y="280338"/>
          <a:ext cx="934462" cy="934462"/>
        </a:xfrm>
        <a:prstGeom prst="ellipse">
          <a:avLst/>
        </a:prstGeom>
        <a:solidFill>
          <a:schemeClr val="tx2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AA0B-1B85-4509-8BE9-A0EAEE37EEE0}">
      <dsp:nvSpPr>
        <dsp:cNvPr id="0" name=""/>
        <dsp:cNvSpPr/>
      </dsp:nvSpPr>
      <dsp:spPr>
        <a:xfrm>
          <a:off x="792101" y="1495139"/>
          <a:ext cx="5105950" cy="747569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338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/>
            <a:t>Necesidad de Cambios </a:t>
          </a:r>
        </a:p>
      </dsp:txBody>
      <dsp:txXfrm>
        <a:off x="792101" y="1495139"/>
        <a:ext cx="5105950" cy="747569"/>
      </dsp:txXfrm>
    </dsp:sp>
    <dsp:sp modelId="{AFBBE21D-234D-47E2-B861-EC7668C4BC6D}">
      <dsp:nvSpPr>
        <dsp:cNvPr id="0" name=""/>
        <dsp:cNvSpPr/>
      </dsp:nvSpPr>
      <dsp:spPr>
        <a:xfrm>
          <a:off x="324870" y="1401693"/>
          <a:ext cx="934462" cy="934462"/>
        </a:xfrm>
        <a:prstGeom prst="ellipse">
          <a:avLst/>
        </a:prstGeom>
        <a:solidFill>
          <a:schemeClr val="tx2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AD86E-AA45-446D-9195-64FBAD89CDF2}">
      <dsp:nvSpPr>
        <dsp:cNvPr id="0" name=""/>
        <dsp:cNvSpPr/>
      </dsp:nvSpPr>
      <dsp:spPr>
        <a:xfrm>
          <a:off x="520360" y="2616493"/>
          <a:ext cx="5377692" cy="747569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338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/>
            <a:t>Necesidad de Recursos</a:t>
          </a:r>
        </a:p>
      </dsp:txBody>
      <dsp:txXfrm>
        <a:off x="520360" y="2616493"/>
        <a:ext cx="5377692" cy="747569"/>
      </dsp:txXfrm>
    </dsp:sp>
    <dsp:sp modelId="{B24C744D-54CB-4CD6-ADDA-CAC992884D5D}">
      <dsp:nvSpPr>
        <dsp:cNvPr id="0" name=""/>
        <dsp:cNvSpPr/>
      </dsp:nvSpPr>
      <dsp:spPr>
        <a:xfrm>
          <a:off x="53129" y="2523047"/>
          <a:ext cx="934462" cy="934462"/>
        </a:xfrm>
        <a:prstGeom prst="ellipse">
          <a:avLst/>
        </a:prstGeom>
        <a:solidFill>
          <a:schemeClr val="tx2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8DE3B-1B91-49BF-B1F6-D7307B36A858}" type="datetimeFigureOut">
              <a:rPr lang="x-none" smtClean="0"/>
              <a:t>23/6/2020</a:t>
            </a:fld>
            <a:endParaRPr lang="x-non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7575F-5872-47AD-9E6C-8AB29A419019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615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4255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dirty="0"/>
              <a:t>El modelo del Sistema de Control Interno basado en procesos y riesgos que se muestra en la figura a continuación, ilustra la forma en que puede aplicarse a todos los componentes la metodología conocida como "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Planificar-Hacer-Verificar-Actuar</a:t>
            </a:r>
            <a:r>
              <a:rPr lang="es-AR" dirty="0"/>
              <a:t>" (PHVA)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AR" b="1" dirty="0">
                <a:solidFill>
                  <a:srgbClr val="00B0F0"/>
                </a:solidFill>
              </a:rPr>
              <a:t>Planificar</a:t>
            </a:r>
            <a:r>
              <a:rPr lang="es-AR" dirty="0"/>
              <a:t>: establecer los objetivos y procesos necesarios para conseguir resultados de acuerdo con las políticas de la organización, los requisitos establecidos y los riesgos identificados.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AR" b="1" dirty="0">
                <a:solidFill>
                  <a:srgbClr val="00B0F0"/>
                </a:solidFill>
              </a:rPr>
              <a:t>Hacer</a:t>
            </a:r>
            <a:r>
              <a:rPr lang="es-AR" dirty="0"/>
              <a:t>: implementar los procesos y controles definidos.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AR" b="1" dirty="0">
                <a:solidFill>
                  <a:srgbClr val="00B0F0"/>
                </a:solidFill>
              </a:rPr>
              <a:t>Verificar</a:t>
            </a:r>
            <a:r>
              <a:rPr lang="es-AR" dirty="0"/>
              <a:t>: realizar el seguimiento y la medición de la efectividad de los controles respecto a las políticas, los objetivos y los requisitos definidos.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AR" b="1" dirty="0">
                <a:solidFill>
                  <a:srgbClr val="00B0F0"/>
                </a:solidFill>
              </a:rPr>
              <a:t>Actuar</a:t>
            </a:r>
            <a:r>
              <a:rPr lang="es-AR" dirty="0"/>
              <a:t>: tomar acciones para mejorar continuamente el desempeño de los controles.</a:t>
            </a:r>
          </a:p>
          <a:p>
            <a:endParaRPr lang="es-AR" sz="2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AR" sz="2000" b="1" dirty="0">
                <a:solidFill>
                  <a:schemeClr val="accent4">
                    <a:lumMod val="75000"/>
                  </a:schemeClr>
                </a:solidFill>
              </a:rPr>
              <a:t>No existen dos entidades que tengan un Sistema de Control Interno idéntico</a:t>
            </a:r>
            <a:r>
              <a:rPr lang="es-AR" sz="1200" b="0" dirty="0">
                <a:solidFill>
                  <a:schemeClr val="tx1"/>
                </a:solidFill>
              </a:rPr>
              <a:t>!!!!!</a:t>
            </a:r>
            <a:endParaRPr lang="es-A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771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las actividades desarrolladas en una organización se entienden y gestionan como procesos interrelacionados, funcionando como un sistema coherente, se alcanzan resultados consistentes y previsibles de manera más eficaz y eficiente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enfoque basado en procesos asegura: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comprensión y el cumplimiento de los requisitos (de la institución, de la ciudadanía u otros grupos de interés y/o legales) de manera coherente;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consideración de los procesos en términos que aporten valor;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logro de un control de procesos eficaz;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mejora continua del sistema de control interno con base en la evaluación de los datos y la información interna y externa</a:t>
            </a:r>
            <a:endParaRPr lang="es-AR" sz="1200" b="0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2092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administración de riesgos es un proceso interactivo e iterativo que permite la mejora continua en el proceso de toma de decisiones y permite a las organizaciones optimizar su esquema de control interno, y su desempeño, arribando a los objetivos propuestos con un grado de seguridad razonable.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la administración del riesgo se implementa dentro de un Sistema de Control Interno le permite a la entidad: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 la probabilidad de alcanzar los objetivos institucionales y proporcionar a la organización un aseguramiento razonable acerca del logro de los mismos, desde la perspectiva de la misión y la visión institucional.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Preservar la obtención de los resultados, bienes y servicios para la sociedad y los diferentes grupos de interés internos y externos. </a:t>
            </a:r>
            <a:endParaRPr lang="es-AR" sz="1200" b="0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28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la administración del riesgo se implementa dentro de un Sistema de Control Interno le permite a la entidad (CONT.):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Resguardar el Patrimonio Público, utilizando en forma efectiva los recursos de la institución evitando daños o pérdidas.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Garantizar la creación de espacios que favorezcan la comunicación y la confiabilidad de los reportes.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Mitigar los daños al medio ambiente con el producto de las actividades de la entidad.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Cumplir con los requisitos legales y reglamentarios pertinentes.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Mejorar la capacidad de gestión, estableciendo una base confiable para la toma de decisiones y la planificación.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Permitir la obtención de respuestas oportunas ante eventos no deseados.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Mejorar el aprendizaje y la flexibilidad organizacional</a:t>
            </a:r>
            <a:endParaRPr lang="es-AR" sz="1400" b="0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5906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se menciona anteriormente, esta norma se estructura en </a:t>
            </a:r>
            <a:r>
              <a:rPr lang="es-A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Componentes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cada uno de ellos desplegado en una serie de </a:t>
            </a:r>
            <a:r>
              <a:rPr lang="es-A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Principios (requisitos)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que, en algunos casos, vuelven a dividirse en </a:t>
            </a:r>
            <a:r>
              <a:rPr lang="es-A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Elementos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favorecen su entendimiento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Además, y para facilitar la comprensión e implementación de los requisitos establecidos, esta norma incluye la definición de un conjunto de </a:t>
            </a:r>
            <a:r>
              <a:rPr lang="es-A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Atributos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describen con mayor detalle las principales características de los Principios del control interno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AR" sz="1400" b="0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8240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AR" sz="1400" b="0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232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 de control interno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establece para proporcionar un punto de referencia para dirigir la organización hacia el logro de su misión y sus objetivos institucionales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política de control interno debe ser </a:t>
            </a:r>
            <a:r>
              <a:rPr lang="es-A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aprobada por la Máxima Autoridad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institucional, a través de un acto administrativo.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AR" sz="1200" b="0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1839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dirty="0">
                <a:latin typeface="+mn-lt"/>
              </a:rPr>
              <a:t>La formulación de estos acuerdos y compromisos define parámetros asociados al comportamiento, que orientan la actuación de todos los funcionarios, </a:t>
            </a:r>
            <a:r>
              <a:rPr lang="es-AR" sz="1200" b="1" dirty="0">
                <a:latin typeface="+mn-lt"/>
              </a:rPr>
              <a:t>generando transparencia en la toma de decisiones </a:t>
            </a:r>
            <a:r>
              <a:rPr lang="es-AR" sz="1200" b="0" dirty="0">
                <a:latin typeface="+mn-lt"/>
              </a:rPr>
              <a:t>y propiciando un </a:t>
            </a:r>
            <a:r>
              <a:rPr lang="es-AR" sz="1200" b="1" dirty="0">
                <a:latin typeface="+mn-lt"/>
              </a:rPr>
              <a:t>clima de confianza </a:t>
            </a:r>
            <a:r>
              <a:rPr lang="es-AR" sz="1200" b="0" dirty="0">
                <a:latin typeface="+mn-lt"/>
              </a:rPr>
              <a:t>para el logro de los objetivos de la entidad y de los fines del Estado</a:t>
            </a:r>
            <a:endParaRPr lang="es-AR" sz="1200" b="0" i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lo general, la conformación de un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Comité de Ética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constituye la instancia organizacional más apropiada para </a:t>
            </a: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promover y liderar el proceso de implantación de la Gestión Ética</a:t>
            </a:r>
            <a:endParaRPr lang="es-AR" sz="1200" b="0" i="0" u="sng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2904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dirty="0">
                <a:latin typeface="+mn-lt"/>
              </a:rPr>
              <a:t>El Protocolo de Buen Gobierno constituye la forma adoptada por la Máxima Autoridad y el nivel directivo para </a:t>
            </a:r>
            <a:r>
              <a:rPr lang="es-AR" sz="1200" b="1" dirty="0">
                <a:latin typeface="+mn-lt"/>
              </a:rPr>
              <a:t>guiar las acciones de la institución hacia el cumplimiento de su misión</a:t>
            </a:r>
            <a:r>
              <a:rPr lang="es-AR" sz="1200" b="0" dirty="0">
                <a:latin typeface="+mn-lt"/>
              </a:rPr>
              <a:t>, en el contexto de la finalidad social del Estado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2304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dirty="0">
                <a:latin typeface="+mn-lt"/>
              </a:rPr>
              <a:t>Las políticas fundamentan la comprensión de </a:t>
            </a:r>
            <a:r>
              <a:rPr lang="es-AR" sz="1200" b="0" u="sng" dirty="0">
                <a:latin typeface="+mn-lt"/>
              </a:rPr>
              <a:t>lo que se espera de los funcionarios</a:t>
            </a:r>
            <a:r>
              <a:rPr lang="es-AR" sz="1200" b="0" dirty="0">
                <a:latin typeface="+mn-lt"/>
              </a:rPr>
              <a:t>, independientemente de su vínculo laboral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dirty="0">
                <a:latin typeface="+mn-lt"/>
              </a:rPr>
              <a:t>La determinación de políticas y prácticas de gestión del talento humano tienen que considerar el </a:t>
            </a:r>
            <a:r>
              <a:rPr lang="es-AR" sz="1200" b="0" u="sng" dirty="0">
                <a:latin typeface="+mn-lt"/>
              </a:rPr>
              <a:t>Ciclo de Vida del Talento Humano</a:t>
            </a:r>
            <a:r>
              <a:rPr lang="es-AR" sz="1200" b="0" dirty="0">
                <a:latin typeface="+mn-lt"/>
              </a:rPr>
              <a:t> en términos de: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b="1" dirty="0">
                <a:latin typeface="+mn-lt"/>
              </a:rPr>
              <a:t>selección</a:t>
            </a:r>
            <a:r>
              <a:rPr lang="es-AR" sz="1200" b="1" baseline="0" dirty="0">
                <a:latin typeface="+mn-lt"/>
              </a:rPr>
              <a:t> &gt;</a:t>
            </a:r>
            <a:r>
              <a:rPr lang="es-AR" sz="1200" b="0" baseline="0" dirty="0">
                <a:latin typeface="+mn-lt"/>
              </a:rPr>
              <a:t> </a:t>
            </a:r>
            <a:r>
              <a:rPr lang="es-AR" sz="1200" b="1" dirty="0">
                <a:latin typeface="+mn-lt"/>
              </a:rPr>
              <a:t>inducción &gt; reinducción &gt; formación &gt;</a:t>
            </a:r>
            <a:r>
              <a:rPr lang="es-AR" sz="1200" b="0" dirty="0">
                <a:latin typeface="+mn-lt"/>
              </a:rPr>
              <a:t> </a:t>
            </a:r>
            <a:r>
              <a:rPr lang="es-AR" sz="1200" b="1" dirty="0">
                <a:latin typeface="+mn-lt"/>
              </a:rPr>
              <a:t>capacitación &gt;</a:t>
            </a:r>
            <a:r>
              <a:rPr lang="es-AR" sz="1200" b="0" dirty="0">
                <a:latin typeface="+mn-lt"/>
              </a:rPr>
              <a:t> </a:t>
            </a:r>
            <a:r>
              <a:rPr lang="es-AR" sz="1200" b="1" dirty="0">
                <a:latin typeface="+mn-lt"/>
              </a:rPr>
              <a:t>evaluación del desempeño &gt;</a:t>
            </a:r>
            <a:r>
              <a:rPr lang="es-AR" sz="1200" b="0" dirty="0">
                <a:latin typeface="+mn-lt"/>
              </a:rPr>
              <a:t> </a:t>
            </a:r>
            <a:r>
              <a:rPr lang="es-AR" sz="1200" b="1" dirty="0">
                <a:latin typeface="+mn-lt"/>
              </a:rPr>
              <a:t>compensación &gt;</a:t>
            </a:r>
            <a:r>
              <a:rPr lang="es-AR" sz="1200" b="0" dirty="0">
                <a:latin typeface="+mn-lt"/>
              </a:rPr>
              <a:t> </a:t>
            </a:r>
            <a:r>
              <a:rPr lang="es-AR" sz="1200" b="1" dirty="0">
                <a:latin typeface="+mn-lt"/>
              </a:rPr>
              <a:t>bienestar social</a:t>
            </a:r>
            <a:r>
              <a:rPr lang="es-AR" sz="1200" b="0" dirty="0">
                <a:latin typeface="+mn-lt"/>
              </a:rPr>
              <a:t> </a:t>
            </a:r>
            <a:r>
              <a:rPr lang="es-AR" sz="1200" b="1" dirty="0">
                <a:latin typeface="+mn-lt"/>
              </a:rPr>
              <a:t>&gt;</a:t>
            </a:r>
            <a:r>
              <a:rPr lang="es-AR" sz="1200" b="0" dirty="0">
                <a:latin typeface="+mn-lt"/>
              </a:rPr>
              <a:t> </a:t>
            </a:r>
            <a:r>
              <a:rPr lang="es-AR" sz="1200" b="1" dirty="0">
                <a:latin typeface="+mn-lt"/>
              </a:rPr>
              <a:t>desvinculación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políticas y prácticas de desarrollo del talento humano deben considerar y asegurar que los procesos involucrados tengan en cuenta los siguientes valores: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Igualdad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 garantizar que toda la ciudadanía que cumpla con los requisitos de postulación a un cargo, tenga la misma posibilidad de participar, sin ser discriminados por motivo alguno;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Imparcialidad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 otorgar el mismo trato a toda la ciudadanía en los procesos de ingreso, promoción y evaluación del personal;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Economía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 usar racionalmente los recursos asociados con la administración del talento humano;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Eficiencia y Eficacia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 seleccionar y conservar personas con capacidades, habilidades y conocimientos que se ajusten a las necesidades;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Integridad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procurando que el ejercicio de las funciones se realice de manera intachable y actuando con rectitud;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Trasparencia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 comunicar abiertamente las condiciones para seleccionar o promover a las personas que ocuparán los cargos públicos</a:t>
            </a:r>
            <a:endParaRPr lang="es-AR" sz="1200" b="1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060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dirty="0"/>
              <a:t>Presentar el Alcance</a:t>
            </a:r>
            <a:r>
              <a:rPr lang="x-none" baseline="0" dirty="0"/>
              <a:t> y Objetivos del curso</a:t>
            </a:r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76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u="sng" dirty="0"/>
              <a:t>Misión</a:t>
            </a:r>
            <a:r>
              <a:rPr lang="es-AR" dirty="0"/>
              <a:t>: formulación explícita de los propósitos “de la Institución”. Debe expresar </a:t>
            </a:r>
            <a:r>
              <a:rPr lang="es-AR" b="1" dirty="0"/>
              <a:t>la razón de ser de la Institución</a:t>
            </a:r>
            <a:r>
              <a:rPr lang="es-AR" dirty="0"/>
              <a:t> en todas sus dimensiones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u="sng" dirty="0"/>
              <a:t>Visión</a:t>
            </a:r>
            <a:r>
              <a:rPr lang="es-AR" dirty="0"/>
              <a:t>: se trata de un conjunto de ideas generales, algunas de ellas abstractas, que proveen el marco de referencia de </a:t>
            </a:r>
            <a:r>
              <a:rPr lang="es-AR" b="1" dirty="0"/>
              <a:t>lo que la institución quiere y espera en el futuro</a:t>
            </a:r>
            <a:r>
              <a:rPr lang="es-AR" dirty="0"/>
              <a:t>. La Visión señala el camino que permite a la Dirección establecer el rumbo para lograr el desarrollo esperado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u="sng" dirty="0"/>
              <a:t>Objetivos Institucionales</a:t>
            </a:r>
            <a:r>
              <a:rPr lang="es-AR" dirty="0"/>
              <a:t>: deberían poder responder a los siguientes cuestionamientos: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dirty="0"/>
              <a:t>¿Qué resultados se espera lograr a largo plazo?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dirty="0"/>
              <a:t>¿Cómo se logrará hacerlo?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dirty="0"/>
              <a:t>¿Cuál es el fin?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u="sng" dirty="0"/>
              <a:t>Planes Estratégicos</a:t>
            </a:r>
            <a:r>
              <a:rPr lang="es-AR" u="none" dirty="0"/>
              <a:t>:</a:t>
            </a:r>
            <a:r>
              <a:rPr lang="es-AR" dirty="0"/>
              <a:t> son instrumentos rectores de la planificación de la institución que conviertan los lineamientos estratégicos, en acciones concretas para la gestión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u="sng" dirty="0"/>
              <a:t>Planes Operativos</a:t>
            </a:r>
            <a:r>
              <a:rPr lang="es-AR" dirty="0"/>
              <a:t>: constituyen las acciones y los recursos de orden físico, financiero y humano, requeridos para desarrollar las actividades que contribuyen al logro de los resultados en el corto plazo, en coherencia con el Plan Estratégico de la institución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8753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esquema que representa los distintos procesos que la institución utiliza para operar y desempeñar sus funciones se denomina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Mapa de Procesos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ofrece una visión conjunta del sistema de gestión de una organización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Modelo de Gestión por Procesos de una organización pueden distinguirse tres grandes familias de procesos, también denominados macroprocesos: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Estratégicos, Misionales </a:t>
            </a:r>
            <a:r>
              <a:rPr lang="es-A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de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Apoyo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365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caracterización de los procesos, incluye la definición de: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elementos de entrada requeridos (insumos) y sus proveedores: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elementos de salida esperados (resultados) y sus clientes o beneficiarios;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reportes e información generados y sus destinatarios;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interacción con otros procesos;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criterios, las mediciones y los indicadores del desempeño necesarios para asegurar la operación y el control;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recursos necesarios para su ejecución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5389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Estructura Organizacional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articula los </a:t>
            </a: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cargos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funciones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procesos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relaciones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 de responsabilidad y de  autoridad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cada institución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construye a partir del modelo de gestión por procesos, generando las unidades organizacionales y los flujos de información, comunicación, autoridad y responsabilidad de la institución, con base en el desarrollo detallado de los procesos, actividades y sus interrelaciones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7504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elementos principales del proceso de administración de riesgos son los siguientes: </a:t>
            </a: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establecer el contexto</a:t>
            </a:r>
            <a:r>
              <a:rPr lang="es-A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establecer los contextos estratégico, organizacional y de administración de riesgos en los cuales tendrá lugar el resto de los procesos</a:t>
            </a: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 riesgos</a:t>
            </a:r>
            <a:r>
              <a:rPr lang="es-A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identificar qué, por qué, dónde, cuándo y cómo los eventos podrían impedir, degradar o demorar el logro de los objetivos estratégicos y misionales de la organización</a:t>
            </a: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analizar riesgos</a:t>
            </a:r>
            <a:r>
              <a:rPr lang="es-A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analizar los riesgos en términos de consecuencia y probabilidad en el contexto de los controles existentes</a:t>
            </a: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evaluar riesgos</a:t>
            </a:r>
            <a:r>
              <a:rPr lang="es-A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comparar los niveles estimados de riesgo contra los criterios preestablecidos para identificar las prioridades de gestión. </a:t>
            </a: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tratar riesgos</a:t>
            </a:r>
            <a:r>
              <a:rPr lang="es-A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Si los niveles de riesgo establecidos son bajos y son tolerables entonces no se requiere tratamiento. Para mayores niveles de riesgo, se deben desarrollar e implementar estrategias y planes de acción específicos, de costo-beneficio adecuado, para aumentar los beneficios y reducir los costos potenciales</a:t>
            </a:r>
            <a:endParaRPr lang="es-A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8853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dirty="0"/>
              <a:t>La institución debe definir e implementar controles que contribuyan a </a:t>
            </a:r>
            <a:r>
              <a:rPr lang="es-AR" b="1" dirty="0">
                <a:solidFill>
                  <a:srgbClr val="FF0000"/>
                </a:solidFill>
              </a:rPr>
              <a:t>reducir los riesgos significativos </a:t>
            </a:r>
            <a:r>
              <a:rPr lang="es-AR" dirty="0"/>
              <a:t>que puedan afectar el logro de los objetivos hasta niveles tolerables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dirty="0"/>
              <a:t>Definiendo y poniendo en marcha </a:t>
            </a:r>
            <a:r>
              <a:rPr lang="es-AR" b="1" dirty="0">
                <a:solidFill>
                  <a:srgbClr val="0070C0"/>
                </a:solidFill>
              </a:rPr>
              <a:t>políticas operacionales</a:t>
            </a:r>
            <a:r>
              <a:rPr lang="es-AR" dirty="0"/>
              <a:t> que permitan estructurar y direccionar el buen desempeño del modelo de gestión por procesos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dirty="0"/>
              <a:t>Desarrollando </a:t>
            </a:r>
            <a:r>
              <a:rPr lang="es-AR" b="1" dirty="0">
                <a:solidFill>
                  <a:srgbClr val="0070C0"/>
                </a:solidFill>
              </a:rPr>
              <a:t>procedimientos documentados</a:t>
            </a:r>
            <a:r>
              <a:rPr lang="es-AR" dirty="0"/>
              <a:t> para cubrir situaciones en que su ausencia podría afectar la capacidad de control y/o causar desviaciones a las políticas y objetivos definidos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dirty="0"/>
              <a:t>Aplicando </a:t>
            </a:r>
            <a:r>
              <a:rPr lang="es-AR" b="1" dirty="0">
                <a:solidFill>
                  <a:schemeClr val="accent4">
                    <a:lumMod val="75000"/>
                  </a:schemeClr>
                </a:solidFill>
              </a:rPr>
              <a:t>controles</a:t>
            </a:r>
            <a:r>
              <a:rPr lang="es-AR" dirty="0"/>
              <a:t> adecuados para prevenir o reducir el impacto de los eventos que ponen en riesgo la adecuada ejecución de las actividades y tareas requeridas para el logro de los objetivos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7092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institución debe asegurarse que los funcionarios sean competentes para la ejecución de las actividades y tareas que puedan causar impacto sobre la capacidad de control interno, tomando como base la educación, formación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y/o experiencia adecuadas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debe procurar el desarrollo general para cada persona, contribuyendo a su crecimiento personal y profesional, generando mecanismos de motivación, sentido de pertenencia y compromiso con la organización</a:t>
            </a:r>
            <a:endParaRPr lang="es-AR" i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4110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denomina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de información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conjunto de recursos y elementos que interactúan para producir información, abarcando personas, procedimientos, datos y tecnología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A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 documentada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requerida por el sistema de control interno se debe controlar para asegurarse de que: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esté disponible y adecuada para su uso, dónde y cuándo se necesite;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esté protegida adecuadamente (por ejemplo, contra pérdida de la confidencialidad, uso inadecuado, o pérdida de integridad).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4077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comunicación en las entidades públicas, tiene una dimensión estratégica fundamental, como factor que posibilita que las personas puedan asociarse para lograr objetivos comunes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comunicación interna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institución debe asegurar que los distintos niveles de decisión reciban información oportuna y adecuada para poder ejercer la supervisión sobre la gestión y el funcionamiento del control interno, permitiendo a las autoridades detectar desvíos de manera oportuna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comunicación externa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está constituida por la información amplia y transparente de la entidad pública intercambia con los diferentes grupos de interés externos, sobre los objetivos y los resultados comparativos de su gestión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7515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seguimiento y medición puede realizarse a través de la formulación de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tableros de indicadores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consolidando la información asociada a los proyectos, procesos o áreas institucionales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diseñan tomando como base la función constitucional y legal de la institución, su misión y las características que le son propias.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definición de los indicadores debe considerar los siguientes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criterios de diseño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 clave a evaluar;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Origen de la información;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Frecuencia de medición;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 y rangos de tolerancia;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Responsables del seguimiento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125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4079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auditoría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 proceso sistemático, independiente y documentado para obtener evidencias y evaluarlas de manera objetiva, con el fin de determinar el nivel de cumplimiento de los criterios y requisitos definidos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auditoría, entonces, permite establecer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fortalezas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oportunidades de mejora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s-A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incumplimientos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sistema de control interno, </a:t>
            </a: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promoviendo la ejecución de acciones correctivas, preventivas o de mejora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162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revisiones deberían realizarse a intervalos planificados y periódicos, para permitir que se determinen las tendencias, así como evaluar los progresos de la organización en el logro de sus objetivos y su capacidad de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Conveniencia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para asegurar razonablemente el cumplimiento de los Objetivos Institucionales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Adecuación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para que sea “a la medida” de la institución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Eficacia</a:t>
            </a: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para mejorar continuamente el desempeño del Control Interno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 se deberían utilizar para identificar oportunidades de mejora, de innovación y de aprendizaje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0057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finalidad de los planes de mejoramiento es desarrollar una cultura institucional orientada a la mejora, efectuando acciones que garanticen el buen uso de los recursos públicos y una eficiente prestación del servicio que le ha sido encomendado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 mejoramiento institucional</a:t>
            </a:r>
            <a:r>
              <a:rPr lang="es-A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acciones que la institución aplica para fortalecer su desempeño institucional, y cumplir con su función, misión y objetivos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Plan/es de mejoramiento funcional</a:t>
            </a:r>
            <a:r>
              <a:rPr lang="es-A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permiten fortalecer el desempeño y funcionamiento de cada dependencia o proceso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Plan/es de mejoramiento individual</a:t>
            </a:r>
            <a:r>
              <a:rPr lang="es-A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permiten consolidar las acciones con el objeto de mejorar el desempeño de los funcionarios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6024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A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2284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A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2131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A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1410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A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5500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A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839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A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6181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A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995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Control Interno es un conjunto de normas, principios, acciones y procesos efectuados por las autoridades, la administración y los funcionarios de una entidad, a fin de asegurar razonablemente que los objetivos de la institución serán alcanzados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Sistema de Control Interno comprende los planes, métodos, políticas y procedimientos utilizados para cumplir con la Misión, el Plan Estratégico y los Objetivos de la entidad.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Control Interno no es un evento, sino una serie de acciones que ocurren a lo largo de las operaciones de la entidad. En este sentido, el Control Interno se integra como parte de la estructura organizacional para ayudar a la Dirección a alcanzar los objetivos de la entidad sobre una base continua.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4906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Dar lugar a Preguntas de los participantes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Solicite opiniones acerca del grado de cumplimiento de las expectativas iniciales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Realice Evaluación Final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Realice Corrección Grupal (si hay tiempo disponible) o establezca compromiso para enviar resultados a los participantes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Realice Encuesta de Reacción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Confirme que todos los participantes hayan firmado el Registro de Asistencia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Agradezca la participación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Cierre del Curso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9560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Dar lugar a Preguntas de los participantes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Solicite opiniones acerca del grado de cumplimiento de las expectativas iniciales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Realice Evaluación Final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Realice Corrección Grupal (si hay tiempo disponible) o establezca compromiso para enviar resultados a los participantes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Realice Encuesta de Reacción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Confirme que todos los participantes hayan firmado el Registro de Asistencia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Agradezca la participación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Cierre del Curso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40100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Dar lugar a Preguntas de los participantes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Solicite opiniones acerca del grado de cumplimiento de las expectativas iniciales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Realice Evaluación Final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Realice Corrección Grupal (si hay tiempo disponible) o establezca compromiso para enviar resultados a los participantes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Realice Encuesta de Reacción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Confirme que todos los participantes hayan firmado el Registro de Asistencia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Agradezca la participación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aseline="0" dirty="0"/>
              <a:t>Cierre del Curso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78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Modelo Estándar de Control Interno para Instituciones Públicas de Paraguay (MECIP),  fue desarrollado bajo el marco del Programa Umbral Paraguay y refrendado a través de la Resolución 425/08 de la Contraloría General de la República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856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120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u="sng" dirty="0">
                <a:solidFill>
                  <a:schemeClr val="accent4"/>
                </a:solidFill>
                <a:latin typeface="+mn-lt"/>
              </a:rPr>
              <a:t>burocrático</a:t>
            </a:r>
            <a:r>
              <a:rPr lang="es-AR" sz="1200" b="0" u="sng" dirty="0">
                <a:latin typeface="+mn-lt"/>
              </a:rPr>
              <a:t> y complicado</a:t>
            </a:r>
            <a:r>
              <a:rPr lang="es-AR" sz="1200" b="0" dirty="0">
                <a:latin typeface="+mn-lt"/>
              </a:rPr>
              <a:t>: complejidad</a:t>
            </a:r>
            <a:r>
              <a:rPr lang="es-AR" sz="1200" b="0" baseline="0" dirty="0">
                <a:latin typeface="+mn-lt"/>
              </a:rPr>
              <a:t> para las fases de generación y aprobación de documentos</a:t>
            </a:r>
            <a:endParaRPr lang="es-AR" sz="1200" b="0" u="sng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llenar todos los formatos</a:t>
            </a:r>
            <a:r>
              <a:rPr lang="es-AR" sz="12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 gran cantidad de formatos para completar, todos son “obligatorios”</a:t>
            </a:r>
            <a:endParaRPr lang="es-AR" sz="12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u="sng" dirty="0">
                <a:solidFill>
                  <a:srgbClr val="FF0000"/>
                </a:solidFill>
                <a:latin typeface="+mn-lt"/>
              </a:rPr>
              <a:t>control interno o gestión</a:t>
            </a:r>
            <a:r>
              <a:rPr lang="es-AR" sz="1200" b="0" dirty="0">
                <a:solidFill>
                  <a:srgbClr val="FF0000"/>
                </a:solidFill>
                <a:latin typeface="+mn-lt"/>
              </a:rPr>
              <a:t>: confusión y falta de compatibilidad entre el MECIP y otras normas, como la ISO 9001 (calidad)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u="sng" dirty="0">
                <a:latin typeface="+mn-lt"/>
              </a:rPr>
              <a:t>controlar todo</a:t>
            </a:r>
            <a:r>
              <a:rPr lang="es-AR" sz="1200" b="0" dirty="0">
                <a:latin typeface="+mn-lt"/>
              </a:rPr>
              <a:t>: se supone que hay que controlar todas las actividades</a:t>
            </a:r>
            <a:r>
              <a:rPr lang="es-AR" sz="1200" b="0" baseline="0" dirty="0">
                <a:latin typeface="+mn-lt"/>
              </a:rPr>
              <a:t> y tareas, sin importar su criticidad</a:t>
            </a:r>
            <a:endParaRPr lang="es-AR" sz="12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u="sng" dirty="0">
                <a:solidFill>
                  <a:schemeClr val="accent4"/>
                </a:solidFill>
                <a:latin typeface="+mn-lt"/>
              </a:rPr>
              <a:t>nunca lo vamos a poder completar</a:t>
            </a:r>
            <a:r>
              <a:rPr lang="es-AR" sz="1200" b="0" dirty="0">
                <a:solidFill>
                  <a:schemeClr val="accent4"/>
                </a:solidFill>
                <a:latin typeface="+mn-lt"/>
              </a:rPr>
              <a:t>:</a:t>
            </a:r>
            <a:r>
              <a:rPr lang="es-AR" sz="1200" b="0" baseline="0" dirty="0">
                <a:solidFill>
                  <a:schemeClr val="accent4"/>
                </a:solidFill>
                <a:latin typeface="+mn-lt"/>
              </a:rPr>
              <a:t> es tan extenso y complejo que nunca se termina…</a:t>
            </a:r>
            <a:endParaRPr lang="es-AR" sz="1200" b="0" dirty="0">
              <a:solidFill>
                <a:schemeClr val="accent4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b="0" u="sng" dirty="0">
                <a:latin typeface="+mn-lt"/>
              </a:rPr>
              <a:t>solo evalúan que estén los formatos completos</a:t>
            </a:r>
            <a:r>
              <a:rPr lang="es-AR" sz="1200" b="0" dirty="0">
                <a:latin typeface="+mn-lt"/>
              </a:rPr>
              <a:t>: los auditores solo se enfocan en el diseño</a:t>
            </a:r>
            <a:r>
              <a:rPr lang="es-AR" sz="1200" b="0" baseline="0" dirty="0">
                <a:latin typeface="+mn-lt"/>
              </a:rPr>
              <a:t> del MECIP, pero no se orientan a la mejora del desempeño</a:t>
            </a:r>
            <a:endParaRPr lang="es-AR" sz="1200" b="0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332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Nuevo MECIP propone un cambio de enfoque, aunque no de principios, facilitando el proceso de implementación y consolidación del Control Interno, promoviendo un mayor grado de adaptación del modelo a las necesidades particulares de cada institución, e impulsando el desarrollo de las competencias organizacionales y profesionales</a:t>
            </a:r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733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dirty="0"/>
              <a:t>La Norma de Requisitos Mínimos define los requerimientos que deberán estar desarrollados e implementados para asegurar un </a:t>
            </a:r>
            <a:r>
              <a:rPr lang="es-AR" b="1" dirty="0">
                <a:solidFill>
                  <a:srgbClr val="00B050"/>
                </a:solidFill>
              </a:rPr>
              <a:t>Control Interno Institucional Efectivo</a:t>
            </a:r>
            <a:r>
              <a:rPr lang="es-A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dirty="0"/>
              <a:t>Esta norma es define </a:t>
            </a:r>
            <a:r>
              <a:rPr lang="es-AR" sz="1600" b="1" dirty="0">
                <a:solidFill>
                  <a:srgbClr val="FF0000"/>
                </a:solidFill>
              </a:rPr>
              <a:t>“qué” </a:t>
            </a:r>
            <a:r>
              <a:rPr lang="es-AR" dirty="0"/>
              <a:t>es lo que se debe hacer para asegurar un adecuado nivel de control interno.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dirty="0"/>
              <a:t>Las instituciones decidir el </a:t>
            </a:r>
            <a:r>
              <a:rPr lang="es-AR" sz="1600" b="1" dirty="0">
                <a:solidFill>
                  <a:srgbClr val="FF0000"/>
                </a:solidFill>
              </a:rPr>
              <a:t>“cómo”</a:t>
            </a:r>
            <a:r>
              <a:rPr lang="es-AR" sz="1600" dirty="0">
                <a:solidFill>
                  <a:srgbClr val="FF0000"/>
                </a:solidFill>
              </a:rPr>
              <a:t> </a:t>
            </a:r>
            <a:r>
              <a:rPr lang="es-AR" dirty="0"/>
              <a:t>esos requisitos serán alcanzados.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dirty="0"/>
              <a:t>El esquema definido en esta norma continúa sustentándose en los tres fundamentos esenciales en los que se ha venido soportando el Control Interno, a saber: </a:t>
            </a:r>
            <a:r>
              <a:rPr lang="es-AR" b="1" dirty="0">
                <a:solidFill>
                  <a:schemeClr val="tx2"/>
                </a:solidFill>
              </a:rPr>
              <a:t>Autocontrol, Autogestión y Autorregulación</a:t>
            </a:r>
            <a:r>
              <a:rPr lang="es-AR" dirty="0"/>
              <a:t>, pilares que siguen siendo la base para un control efectivo en la administración pública.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dirty="0"/>
              <a:t>Al igual que con el esquema anterior, el nivel de cumplimiento y desempeño del sistema de control interno será objeto</a:t>
            </a:r>
            <a:r>
              <a:rPr lang="es-AR" b="1" dirty="0"/>
              <a:t> </a:t>
            </a:r>
            <a:r>
              <a:rPr lang="es-AR" dirty="0"/>
              <a:t>de los procesos de </a:t>
            </a:r>
            <a:r>
              <a:rPr lang="es-AR" b="1" dirty="0">
                <a:solidFill>
                  <a:schemeClr val="tx2"/>
                </a:solidFill>
              </a:rPr>
              <a:t>Autoevaluación</a:t>
            </a:r>
            <a:r>
              <a:rPr lang="es-AR" dirty="0"/>
              <a:t> y de </a:t>
            </a:r>
            <a:r>
              <a:rPr lang="es-AR" b="1" dirty="0">
                <a:solidFill>
                  <a:schemeClr val="tx2"/>
                </a:solidFill>
              </a:rPr>
              <a:t>Evaluación Independiente </a:t>
            </a:r>
            <a:r>
              <a:rPr lang="es-AR" dirty="0"/>
              <a:t>previstos en la legislación vigente.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575F-5872-47AD-9E6C-8AB29A419019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937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3377551"/>
            <a:ext cx="962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10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0A0C-B530-4751-B157-A559FA66398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EEB6-BA13-411D-86A5-A0CA45F99F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7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063603" y="5323801"/>
            <a:ext cx="40636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128359" y="5323801"/>
            <a:ext cx="40636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323801"/>
            <a:ext cx="40636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00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1"/>
            <a:ext cx="7631597" cy="10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24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24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4791200" y="1575225"/>
            <a:ext cx="2609600" cy="871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25000"/>
              <a:buFont typeface="Arial"/>
              <a:buNone/>
            </a:pPr>
            <a:r>
              <a:rPr lang="es-PY" sz="9600" b="1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7631043" y="2132901"/>
            <a:ext cx="2280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912233" y="2132901"/>
            <a:ext cx="2280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2132901"/>
            <a:ext cx="2280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280565" y="2132901"/>
            <a:ext cx="22804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91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Shape 31"/>
          <p:cNvSpPr/>
          <p:nvPr/>
        </p:nvSpPr>
        <p:spPr>
          <a:xfrm>
            <a:off x="9808487" y="6755101"/>
            <a:ext cx="1191597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1000414" y="6755101"/>
            <a:ext cx="1191597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6755101"/>
            <a:ext cx="1191597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191611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67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9808487" y="6755101"/>
            <a:ext cx="1191597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11000414" y="6755101"/>
            <a:ext cx="1191597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0" y="6755101"/>
            <a:ext cx="1191597" cy="102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1191611" y="6755101"/>
            <a:ext cx="8616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29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5625940" y="1600200"/>
            <a:ext cx="41824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4" name="Shape 44"/>
          <p:cNvSpPr/>
          <p:nvPr/>
        </p:nvSpPr>
        <p:spPr>
          <a:xfrm>
            <a:off x="9808487" y="6755101"/>
            <a:ext cx="1191597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11000414" y="6755101"/>
            <a:ext cx="1191597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755101"/>
            <a:ext cx="1191597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191611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92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9808487" y="6755101"/>
            <a:ext cx="1191597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1000414" y="6755101"/>
            <a:ext cx="1191597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6755101"/>
            <a:ext cx="1191597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191611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79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15204" y="1600200"/>
            <a:ext cx="3161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9" name="Shape 59"/>
          <p:cNvSpPr/>
          <p:nvPr/>
        </p:nvSpPr>
        <p:spPr>
          <a:xfrm>
            <a:off x="9808487" y="6755101"/>
            <a:ext cx="1191597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1000414" y="6755101"/>
            <a:ext cx="1191597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0" y="6755101"/>
            <a:ext cx="1191597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191611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18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0A0C-B530-4751-B157-A559FA66398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EEB6-BA13-411D-86A5-A0CA45F99F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209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/>
          <p:cNvSpPr txBox="1"/>
          <p:nvPr/>
        </p:nvSpPr>
        <p:spPr>
          <a:xfrm>
            <a:off x="1875724" y="2609285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General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6" y="3971507"/>
            <a:ext cx="7472219" cy="16142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4" y="91755"/>
            <a:ext cx="11132603" cy="18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9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646170" y="1817370"/>
            <a:ext cx="4926330" cy="46748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4" name="Imagen 3" descr="Imagen que contiene señal&#10;&#10;Descripción generada con confianza al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09" y="2739701"/>
            <a:ext cx="2946916" cy="3075372"/>
          </a:xfrm>
          <a:prstGeom prst="rect">
            <a:avLst/>
          </a:prstGeom>
        </p:spPr>
      </p:pic>
      <p:sp>
        <p:nvSpPr>
          <p:cNvPr id="23" name="2 Forma libre"/>
          <p:cNvSpPr/>
          <p:nvPr/>
        </p:nvSpPr>
        <p:spPr>
          <a:xfrm>
            <a:off x="7375185" y="4894179"/>
            <a:ext cx="2560320" cy="1188720"/>
          </a:xfrm>
          <a:custGeom>
            <a:avLst/>
            <a:gdLst>
              <a:gd name="connsiteX0" fmla="*/ 0 w 2774612"/>
              <a:gd name="connsiteY0" fmla="*/ 179732 h 1797319"/>
              <a:gd name="connsiteX1" fmla="*/ 179732 w 2774612"/>
              <a:gd name="connsiteY1" fmla="*/ 0 h 1797319"/>
              <a:gd name="connsiteX2" fmla="*/ 2594880 w 2774612"/>
              <a:gd name="connsiteY2" fmla="*/ 0 h 1797319"/>
              <a:gd name="connsiteX3" fmla="*/ 2774612 w 2774612"/>
              <a:gd name="connsiteY3" fmla="*/ 179732 h 1797319"/>
              <a:gd name="connsiteX4" fmla="*/ 2774612 w 2774612"/>
              <a:gd name="connsiteY4" fmla="*/ 1617587 h 1797319"/>
              <a:gd name="connsiteX5" fmla="*/ 2594880 w 2774612"/>
              <a:gd name="connsiteY5" fmla="*/ 1797319 h 1797319"/>
              <a:gd name="connsiteX6" fmla="*/ 179732 w 2774612"/>
              <a:gd name="connsiteY6" fmla="*/ 1797319 h 1797319"/>
              <a:gd name="connsiteX7" fmla="*/ 0 w 2774612"/>
              <a:gd name="connsiteY7" fmla="*/ 1617587 h 1797319"/>
              <a:gd name="connsiteX8" fmla="*/ 0 w 2774612"/>
              <a:gd name="connsiteY8" fmla="*/ 179732 h 17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4612" h="1797319">
                <a:moveTo>
                  <a:pt x="0" y="179732"/>
                </a:moveTo>
                <a:cubicBezTo>
                  <a:pt x="0" y="80469"/>
                  <a:pt x="80469" y="0"/>
                  <a:pt x="179732" y="0"/>
                </a:cubicBezTo>
                <a:lnTo>
                  <a:pt x="2594880" y="0"/>
                </a:lnTo>
                <a:cubicBezTo>
                  <a:pt x="2694143" y="0"/>
                  <a:pt x="2774612" y="80469"/>
                  <a:pt x="2774612" y="179732"/>
                </a:cubicBezTo>
                <a:lnTo>
                  <a:pt x="2774612" y="1617587"/>
                </a:lnTo>
                <a:cubicBezTo>
                  <a:pt x="2774612" y="1716850"/>
                  <a:pt x="2694143" y="1797319"/>
                  <a:pt x="2594880" y="1797319"/>
                </a:cubicBezTo>
                <a:lnTo>
                  <a:pt x="179732" y="1797319"/>
                </a:lnTo>
                <a:cubicBezTo>
                  <a:pt x="80469" y="1797319"/>
                  <a:pt x="0" y="1716850"/>
                  <a:pt x="0" y="1617587"/>
                </a:cubicBezTo>
                <a:lnTo>
                  <a:pt x="0" y="179732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2880" tIns="91440" rIns="108000" bIns="10800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b="1" kern="1200" dirty="0"/>
              <a:t>Implementación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Control Operacional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Competencia, Formación y Toma de Conciencia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Gestión de la Información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Comunicaciones</a:t>
            </a:r>
          </a:p>
        </p:txBody>
      </p:sp>
      <p:sp>
        <p:nvSpPr>
          <p:cNvPr id="24" name="4 Forma libre"/>
          <p:cNvSpPr/>
          <p:nvPr/>
        </p:nvSpPr>
        <p:spPr>
          <a:xfrm>
            <a:off x="2229356" y="4894179"/>
            <a:ext cx="2560320" cy="1188720"/>
          </a:xfrm>
          <a:custGeom>
            <a:avLst/>
            <a:gdLst>
              <a:gd name="connsiteX0" fmla="*/ 0 w 2774612"/>
              <a:gd name="connsiteY0" fmla="*/ 179732 h 1797319"/>
              <a:gd name="connsiteX1" fmla="*/ 179732 w 2774612"/>
              <a:gd name="connsiteY1" fmla="*/ 0 h 1797319"/>
              <a:gd name="connsiteX2" fmla="*/ 2594880 w 2774612"/>
              <a:gd name="connsiteY2" fmla="*/ 0 h 1797319"/>
              <a:gd name="connsiteX3" fmla="*/ 2774612 w 2774612"/>
              <a:gd name="connsiteY3" fmla="*/ 179732 h 1797319"/>
              <a:gd name="connsiteX4" fmla="*/ 2774612 w 2774612"/>
              <a:gd name="connsiteY4" fmla="*/ 1617587 h 1797319"/>
              <a:gd name="connsiteX5" fmla="*/ 2594880 w 2774612"/>
              <a:gd name="connsiteY5" fmla="*/ 1797319 h 1797319"/>
              <a:gd name="connsiteX6" fmla="*/ 179732 w 2774612"/>
              <a:gd name="connsiteY6" fmla="*/ 1797319 h 1797319"/>
              <a:gd name="connsiteX7" fmla="*/ 0 w 2774612"/>
              <a:gd name="connsiteY7" fmla="*/ 1617587 h 1797319"/>
              <a:gd name="connsiteX8" fmla="*/ 0 w 2774612"/>
              <a:gd name="connsiteY8" fmla="*/ 179732 h 17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4612" h="1797319">
                <a:moveTo>
                  <a:pt x="0" y="179732"/>
                </a:moveTo>
                <a:cubicBezTo>
                  <a:pt x="0" y="80469"/>
                  <a:pt x="80469" y="0"/>
                  <a:pt x="179732" y="0"/>
                </a:cubicBezTo>
                <a:lnTo>
                  <a:pt x="2594880" y="0"/>
                </a:lnTo>
                <a:cubicBezTo>
                  <a:pt x="2694143" y="0"/>
                  <a:pt x="2774612" y="80469"/>
                  <a:pt x="2774612" y="179732"/>
                </a:cubicBezTo>
                <a:lnTo>
                  <a:pt x="2774612" y="1617587"/>
                </a:lnTo>
                <a:cubicBezTo>
                  <a:pt x="2774612" y="1716850"/>
                  <a:pt x="2694143" y="1797319"/>
                  <a:pt x="2594880" y="1797319"/>
                </a:cubicBezTo>
                <a:lnTo>
                  <a:pt x="179732" y="1797319"/>
                </a:lnTo>
                <a:cubicBezTo>
                  <a:pt x="80469" y="1797319"/>
                  <a:pt x="0" y="1716850"/>
                  <a:pt x="0" y="1617587"/>
                </a:cubicBezTo>
                <a:lnTo>
                  <a:pt x="0" y="179732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08000" tIns="91440" rIns="91440" bIns="92821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b="1" kern="1200" dirty="0"/>
              <a:t>Control de la Evaluación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Seguimiento y medición del Control Interno 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Auditoría Interna</a:t>
            </a:r>
          </a:p>
        </p:txBody>
      </p:sp>
      <p:sp>
        <p:nvSpPr>
          <p:cNvPr id="25" name="8 Forma libre"/>
          <p:cNvSpPr/>
          <p:nvPr/>
        </p:nvSpPr>
        <p:spPr>
          <a:xfrm>
            <a:off x="7375185" y="2553786"/>
            <a:ext cx="2560320" cy="1188720"/>
          </a:xfrm>
          <a:custGeom>
            <a:avLst/>
            <a:gdLst>
              <a:gd name="connsiteX0" fmla="*/ 0 w 2774612"/>
              <a:gd name="connsiteY0" fmla="*/ 179732 h 1797319"/>
              <a:gd name="connsiteX1" fmla="*/ 179732 w 2774612"/>
              <a:gd name="connsiteY1" fmla="*/ 0 h 1797319"/>
              <a:gd name="connsiteX2" fmla="*/ 2594880 w 2774612"/>
              <a:gd name="connsiteY2" fmla="*/ 0 h 1797319"/>
              <a:gd name="connsiteX3" fmla="*/ 2774612 w 2774612"/>
              <a:gd name="connsiteY3" fmla="*/ 179732 h 1797319"/>
              <a:gd name="connsiteX4" fmla="*/ 2774612 w 2774612"/>
              <a:gd name="connsiteY4" fmla="*/ 1617587 h 1797319"/>
              <a:gd name="connsiteX5" fmla="*/ 2594880 w 2774612"/>
              <a:gd name="connsiteY5" fmla="*/ 1797319 h 1797319"/>
              <a:gd name="connsiteX6" fmla="*/ 179732 w 2774612"/>
              <a:gd name="connsiteY6" fmla="*/ 1797319 h 1797319"/>
              <a:gd name="connsiteX7" fmla="*/ 0 w 2774612"/>
              <a:gd name="connsiteY7" fmla="*/ 1617587 h 1797319"/>
              <a:gd name="connsiteX8" fmla="*/ 0 w 2774612"/>
              <a:gd name="connsiteY8" fmla="*/ 179732 h 17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4612" h="1797319">
                <a:moveTo>
                  <a:pt x="0" y="179732"/>
                </a:moveTo>
                <a:cubicBezTo>
                  <a:pt x="0" y="80469"/>
                  <a:pt x="80469" y="0"/>
                  <a:pt x="179732" y="0"/>
                </a:cubicBezTo>
                <a:lnTo>
                  <a:pt x="2594880" y="0"/>
                </a:lnTo>
                <a:cubicBezTo>
                  <a:pt x="2694143" y="0"/>
                  <a:pt x="2774612" y="80469"/>
                  <a:pt x="2774612" y="179732"/>
                </a:cubicBezTo>
                <a:lnTo>
                  <a:pt x="2774612" y="1617587"/>
                </a:lnTo>
                <a:cubicBezTo>
                  <a:pt x="2774612" y="1716850"/>
                  <a:pt x="2694143" y="1797319"/>
                  <a:pt x="2594880" y="1797319"/>
                </a:cubicBezTo>
                <a:lnTo>
                  <a:pt x="179732" y="1797319"/>
                </a:lnTo>
                <a:cubicBezTo>
                  <a:pt x="80469" y="1797319"/>
                  <a:pt x="0" y="1716850"/>
                  <a:pt x="0" y="1617587"/>
                </a:cubicBezTo>
                <a:lnTo>
                  <a:pt x="0" y="179732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2880" tIns="108000" rIns="108000" bIns="10800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b="1" kern="1200" dirty="0"/>
              <a:t>Planificación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Direccionamiento Estratégico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Gestión por Procesos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Estructura Organizacional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Identificación y Evaluación de Riesgos</a:t>
            </a:r>
          </a:p>
        </p:txBody>
      </p:sp>
      <p:sp>
        <p:nvSpPr>
          <p:cNvPr id="26" name="9 Forma libre"/>
          <p:cNvSpPr/>
          <p:nvPr/>
        </p:nvSpPr>
        <p:spPr>
          <a:xfrm>
            <a:off x="2229356" y="2553786"/>
            <a:ext cx="2560320" cy="1188720"/>
          </a:xfrm>
          <a:custGeom>
            <a:avLst/>
            <a:gdLst>
              <a:gd name="connsiteX0" fmla="*/ 0 w 2774612"/>
              <a:gd name="connsiteY0" fmla="*/ 179732 h 1797319"/>
              <a:gd name="connsiteX1" fmla="*/ 179732 w 2774612"/>
              <a:gd name="connsiteY1" fmla="*/ 0 h 1797319"/>
              <a:gd name="connsiteX2" fmla="*/ 2594880 w 2774612"/>
              <a:gd name="connsiteY2" fmla="*/ 0 h 1797319"/>
              <a:gd name="connsiteX3" fmla="*/ 2774612 w 2774612"/>
              <a:gd name="connsiteY3" fmla="*/ 179732 h 1797319"/>
              <a:gd name="connsiteX4" fmla="*/ 2774612 w 2774612"/>
              <a:gd name="connsiteY4" fmla="*/ 1617587 h 1797319"/>
              <a:gd name="connsiteX5" fmla="*/ 2594880 w 2774612"/>
              <a:gd name="connsiteY5" fmla="*/ 1797319 h 1797319"/>
              <a:gd name="connsiteX6" fmla="*/ 179732 w 2774612"/>
              <a:gd name="connsiteY6" fmla="*/ 1797319 h 1797319"/>
              <a:gd name="connsiteX7" fmla="*/ 0 w 2774612"/>
              <a:gd name="connsiteY7" fmla="*/ 1617587 h 1797319"/>
              <a:gd name="connsiteX8" fmla="*/ 0 w 2774612"/>
              <a:gd name="connsiteY8" fmla="*/ 179732 h 17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4612" h="1797319">
                <a:moveTo>
                  <a:pt x="0" y="179732"/>
                </a:moveTo>
                <a:cubicBezTo>
                  <a:pt x="0" y="80469"/>
                  <a:pt x="80469" y="0"/>
                  <a:pt x="179732" y="0"/>
                </a:cubicBezTo>
                <a:lnTo>
                  <a:pt x="2594880" y="0"/>
                </a:lnTo>
                <a:cubicBezTo>
                  <a:pt x="2694143" y="0"/>
                  <a:pt x="2774612" y="80469"/>
                  <a:pt x="2774612" y="179732"/>
                </a:cubicBezTo>
                <a:lnTo>
                  <a:pt x="2774612" y="1617587"/>
                </a:lnTo>
                <a:cubicBezTo>
                  <a:pt x="2774612" y="1716850"/>
                  <a:pt x="2694143" y="1797319"/>
                  <a:pt x="2594880" y="1797319"/>
                </a:cubicBezTo>
                <a:lnTo>
                  <a:pt x="179732" y="1797319"/>
                </a:lnTo>
                <a:cubicBezTo>
                  <a:pt x="80469" y="1797319"/>
                  <a:pt x="0" y="1716850"/>
                  <a:pt x="0" y="1617587"/>
                </a:cubicBezTo>
                <a:lnTo>
                  <a:pt x="0" y="179732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08000" tIns="92821" rIns="91440" bIns="542151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b="1" kern="1200" dirty="0"/>
              <a:t>Control para la Mejora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Análisis Crítico (Máxima Autoridad)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Mejora Continua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Institucional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Funcional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Individual</a:t>
            </a:r>
            <a:endParaRPr lang="es-AR" sz="1100" kern="1200" dirty="0"/>
          </a:p>
        </p:txBody>
      </p:sp>
      <p:grpSp>
        <p:nvGrpSpPr>
          <p:cNvPr id="27" name="5 Grupo"/>
          <p:cNvGrpSpPr/>
          <p:nvPr/>
        </p:nvGrpSpPr>
        <p:grpSpPr>
          <a:xfrm>
            <a:off x="4826949" y="1353402"/>
            <a:ext cx="2560320" cy="1188720"/>
            <a:chOff x="165618" y="-343246"/>
            <a:chExt cx="2774612" cy="3003071"/>
          </a:xfrm>
          <a:scene3d>
            <a:camera prst="orthographicFront"/>
            <a:lightRig rig="flat" dir="t"/>
          </a:scene3d>
        </p:grpSpPr>
        <p:sp>
          <p:nvSpPr>
            <p:cNvPr id="29" name="6 Rectángulo redondeado"/>
            <p:cNvSpPr/>
            <p:nvPr/>
          </p:nvSpPr>
          <p:spPr>
            <a:xfrm>
              <a:off x="165618" y="-343246"/>
              <a:ext cx="2774612" cy="30030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0" name="7 Rectángulo"/>
            <p:cNvSpPr/>
            <p:nvPr/>
          </p:nvSpPr>
          <p:spPr>
            <a:xfrm>
              <a:off x="191521" y="171623"/>
              <a:ext cx="2735131" cy="20309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AR" sz="1400" b="1" dirty="0"/>
                <a:t>Ambiente de Control</a:t>
              </a:r>
            </a:p>
            <a:p>
              <a:pPr marL="2286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Compromiso de la Dirección</a:t>
              </a:r>
            </a:p>
            <a:p>
              <a:pPr marL="685800" lvl="3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Política de Control Interno</a:t>
              </a:r>
            </a:p>
            <a:p>
              <a:pPr marL="2286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Acuerdos y Compromisos Éticos</a:t>
              </a:r>
            </a:p>
            <a:p>
              <a:pPr marL="2286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Protocolo de Buen Gobierno</a:t>
              </a:r>
            </a:p>
            <a:p>
              <a:pPr marL="2286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Política de Talento Humano</a:t>
              </a:r>
            </a:p>
          </p:txBody>
        </p:sp>
      </p:grpSp>
      <p:sp>
        <p:nvSpPr>
          <p:cNvPr id="14" name="TextBox 8"/>
          <p:cNvSpPr txBox="1"/>
          <p:nvPr/>
        </p:nvSpPr>
        <p:spPr>
          <a:xfrm>
            <a:off x="2319462" y="321345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EL MODELO</a:t>
            </a:r>
          </a:p>
        </p:txBody>
      </p:sp>
      <p:cxnSp>
        <p:nvCxnSpPr>
          <p:cNvPr id="15" name="Straight Connector 7"/>
          <p:cNvCxnSpPr/>
          <p:nvPr/>
        </p:nvCxnSpPr>
        <p:spPr>
          <a:xfrm>
            <a:off x="1373378" y="96030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Forma libre"/>
          <p:cNvSpPr/>
          <p:nvPr/>
        </p:nvSpPr>
        <p:spPr>
          <a:xfrm>
            <a:off x="7372073" y="4891067"/>
            <a:ext cx="2560320" cy="1188720"/>
          </a:xfrm>
          <a:custGeom>
            <a:avLst/>
            <a:gdLst>
              <a:gd name="connsiteX0" fmla="*/ 0 w 2774612"/>
              <a:gd name="connsiteY0" fmla="*/ 179732 h 1797319"/>
              <a:gd name="connsiteX1" fmla="*/ 179732 w 2774612"/>
              <a:gd name="connsiteY1" fmla="*/ 0 h 1797319"/>
              <a:gd name="connsiteX2" fmla="*/ 2594880 w 2774612"/>
              <a:gd name="connsiteY2" fmla="*/ 0 h 1797319"/>
              <a:gd name="connsiteX3" fmla="*/ 2774612 w 2774612"/>
              <a:gd name="connsiteY3" fmla="*/ 179732 h 1797319"/>
              <a:gd name="connsiteX4" fmla="*/ 2774612 w 2774612"/>
              <a:gd name="connsiteY4" fmla="*/ 1617587 h 1797319"/>
              <a:gd name="connsiteX5" fmla="*/ 2594880 w 2774612"/>
              <a:gd name="connsiteY5" fmla="*/ 1797319 h 1797319"/>
              <a:gd name="connsiteX6" fmla="*/ 179732 w 2774612"/>
              <a:gd name="connsiteY6" fmla="*/ 1797319 h 1797319"/>
              <a:gd name="connsiteX7" fmla="*/ 0 w 2774612"/>
              <a:gd name="connsiteY7" fmla="*/ 1617587 h 1797319"/>
              <a:gd name="connsiteX8" fmla="*/ 0 w 2774612"/>
              <a:gd name="connsiteY8" fmla="*/ 179732 h 17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4612" h="1797319">
                <a:moveTo>
                  <a:pt x="0" y="179732"/>
                </a:moveTo>
                <a:cubicBezTo>
                  <a:pt x="0" y="80469"/>
                  <a:pt x="80469" y="0"/>
                  <a:pt x="179732" y="0"/>
                </a:cubicBezTo>
                <a:lnTo>
                  <a:pt x="2594880" y="0"/>
                </a:lnTo>
                <a:cubicBezTo>
                  <a:pt x="2694143" y="0"/>
                  <a:pt x="2774612" y="80469"/>
                  <a:pt x="2774612" y="179732"/>
                </a:cubicBezTo>
                <a:lnTo>
                  <a:pt x="2774612" y="1617587"/>
                </a:lnTo>
                <a:cubicBezTo>
                  <a:pt x="2774612" y="1716850"/>
                  <a:pt x="2694143" y="1797319"/>
                  <a:pt x="2594880" y="1797319"/>
                </a:cubicBezTo>
                <a:lnTo>
                  <a:pt x="179732" y="1797319"/>
                </a:lnTo>
                <a:cubicBezTo>
                  <a:pt x="80469" y="1797319"/>
                  <a:pt x="0" y="1716850"/>
                  <a:pt x="0" y="1617587"/>
                </a:cubicBezTo>
                <a:lnTo>
                  <a:pt x="0" y="179732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2880" tIns="91440" rIns="108000" bIns="10800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b="1" kern="1200" dirty="0"/>
              <a:t>Implementación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Control Operacional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Competencia, Formación y Toma de Conciencia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Gestión de la Información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Comunicaciones</a:t>
            </a:r>
          </a:p>
        </p:txBody>
      </p:sp>
      <p:sp>
        <p:nvSpPr>
          <p:cNvPr id="17" name="4 Forma libre"/>
          <p:cNvSpPr/>
          <p:nvPr/>
        </p:nvSpPr>
        <p:spPr>
          <a:xfrm>
            <a:off x="2226244" y="4891067"/>
            <a:ext cx="2560320" cy="1188720"/>
          </a:xfrm>
          <a:custGeom>
            <a:avLst/>
            <a:gdLst>
              <a:gd name="connsiteX0" fmla="*/ 0 w 2774612"/>
              <a:gd name="connsiteY0" fmla="*/ 179732 h 1797319"/>
              <a:gd name="connsiteX1" fmla="*/ 179732 w 2774612"/>
              <a:gd name="connsiteY1" fmla="*/ 0 h 1797319"/>
              <a:gd name="connsiteX2" fmla="*/ 2594880 w 2774612"/>
              <a:gd name="connsiteY2" fmla="*/ 0 h 1797319"/>
              <a:gd name="connsiteX3" fmla="*/ 2774612 w 2774612"/>
              <a:gd name="connsiteY3" fmla="*/ 179732 h 1797319"/>
              <a:gd name="connsiteX4" fmla="*/ 2774612 w 2774612"/>
              <a:gd name="connsiteY4" fmla="*/ 1617587 h 1797319"/>
              <a:gd name="connsiteX5" fmla="*/ 2594880 w 2774612"/>
              <a:gd name="connsiteY5" fmla="*/ 1797319 h 1797319"/>
              <a:gd name="connsiteX6" fmla="*/ 179732 w 2774612"/>
              <a:gd name="connsiteY6" fmla="*/ 1797319 h 1797319"/>
              <a:gd name="connsiteX7" fmla="*/ 0 w 2774612"/>
              <a:gd name="connsiteY7" fmla="*/ 1617587 h 1797319"/>
              <a:gd name="connsiteX8" fmla="*/ 0 w 2774612"/>
              <a:gd name="connsiteY8" fmla="*/ 179732 h 17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4612" h="1797319">
                <a:moveTo>
                  <a:pt x="0" y="179732"/>
                </a:moveTo>
                <a:cubicBezTo>
                  <a:pt x="0" y="80469"/>
                  <a:pt x="80469" y="0"/>
                  <a:pt x="179732" y="0"/>
                </a:cubicBezTo>
                <a:lnTo>
                  <a:pt x="2594880" y="0"/>
                </a:lnTo>
                <a:cubicBezTo>
                  <a:pt x="2694143" y="0"/>
                  <a:pt x="2774612" y="80469"/>
                  <a:pt x="2774612" y="179732"/>
                </a:cubicBezTo>
                <a:lnTo>
                  <a:pt x="2774612" y="1617587"/>
                </a:lnTo>
                <a:cubicBezTo>
                  <a:pt x="2774612" y="1716850"/>
                  <a:pt x="2694143" y="1797319"/>
                  <a:pt x="2594880" y="1797319"/>
                </a:cubicBezTo>
                <a:lnTo>
                  <a:pt x="179732" y="1797319"/>
                </a:lnTo>
                <a:cubicBezTo>
                  <a:pt x="80469" y="1797319"/>
                  <a:pt x="0" y="1716850"/>
                  <a:pt x="0" y="1617587"/>
                </a:cubicBezTo>
                <a:lnTo>
                  <a:pt x="0" y="179732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08000" tIns="91440" rIns="91440" bIns="92821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b="1" kern="1200" dirty="0"/>
              <a:t>Control de la Evaluación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Seguimiento y medición del Control Interno 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Auditoría Interna</a:t>
            </a:r>
          </a:p>
        </p:txBody>
      </p:sp>
      <p:sp>
        <p:nvSpPr>
          <p:cNvPr id="18" name="8 Forma libre"/>
          <p:cNvSpPr/>
          <p:nvPr/>
        </p:nvSpPr>
        <p:spPr>
          <a:xfrm>
            <a:off x="7384157" y="2532633"/>
            <a:ext cx="2560320" cy="1188720"/>
          </a:xfrm>
          <a:custGeom>
            <a:avLst/>
            <a:gdLst>
              <a:gd name="connsiteX0" fmla="*/ 0 w 2774612"/>
              <a:gd name="connsiteY0" fmla="*/ 179732 h 1797319"/>
              <a:gd name="connsiteX1" fmla="*/ 179732 w 2774612"/>
              <a:gd name="connsiteY1" fmla="*/ 0 h 1797319"/>
              <a:gd name="connsiteX2" fmla="*/ 2594880 w 2774612"/>
              <a:gd name="connsiteY2" fmla="*/ 0 h 1797319"/>
              <a:gd name="connsiteX3" fmla="*/ 2774612 w 2774612"/>
              <a:gd name="connsiteY3" fmla="*/ 179732 h 1797319"/>
              <a:gd name="connsiteX4" fmla="*/ 2774612 w 2774612"/>
              <a:gd name="connsiteY4" fmla="*/ 1617587 h 1797319"/>
              <a:gd name="connsiteX5" fmla="*/ 2594880 w 2774612"/>
              <a:gd name="connsiteY5" fmla="*/ 1797319 h 1797319"/>
              <a:gd name="connsiteX6" fmla="*/ 179732 w 2774612"/>
              <a:gd name="connsiteY6" fmla="*/ 1797319 h 1797319"/>
              <a:gd name="connsiteX7" fmla="*/ 0 w 2774612"/>
              <a:gd name="connsiteY7" fmla="*/ 1617587 h 1797319"/>
              <a:gd name="connsiteX8" fmla="*/ 0 w 2774612"/>
              <a:gd name="connsiteY8" fmla="*/ 179732 h 17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4612" h="1797319">
                <a:moveTo>
                  <a:pt x="0" y="179732"/>
                </a:moveTo>
                <a:cubicBezTo>
                  <a:pt x="0" y="80469"/>
                  <a:pt x="80469" y="0"/>
                  <a:pt x="179732" y="0"/>
                </a:cubicBezTo>
                <a:lnTo>
                  <a:pt x="2594880" y="0"/>
                </a:lnTo>
                <a:cubicBezTo>
                  <a:pt x="2694143" y="0"/>
                  <a:pt x="2774612" y="80469"/>
                  <a:pt x="2774612" y="179732"/>
                </a:cubicBezTo>
                <a:lnTo>
                  <a:pt x="2774612" y="1617587"/>
                </a:lnTo>
                <a:cubicBezTo>
                  <a:pt x="2774612" y="1716850"/>
                  <a:pt x="2694143" y="1797319"/>
                  <a:pt x="2594880" y="1797319"/>
                </a:cubicBezTo>
                <a:lnTo>
                  <a:pt x="179732" y="1797319"/>
                </a:lnTo>
                <a:cubicBezTo>
                  <a:pt x="80469" y="1797319"/>
                  <a:pt x="0" y="1716850"/>
                  <a:pt x="0" y="1617587"/>
                </a:cubicBezTo>
                <a:lnTo>
                  <a:pt x="0" y="179732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2880" tIns="108000" rIns="108000" bIns="10800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b="1" kern="1200" dirty="0"/>
              <a:t>Planificación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Direccionamiento Estratégico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Gestión por Procesos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Estructura Organizacional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Identificación y Evaluación de Riesgos</a:t>
            </a:r>
          </a:p>
        </p:txBody>
      </p:sp>
      <p:sp>
        <p:nvSpPr>
          <p:cNvPr id="19" name="9 Forma libre"/>
          <p:cNvSpPr/>
          <p:nvPr/>
        </p:nvSpPr>
        <p:spPr>
          <a:xfrm>
            <a:off x="2226244" y="2558605"/>
            <a:ext cx="2560320" cy="1188720"/>
          </a:xfrm>
          <a:custGeom>
            <a:avLst/>
            <a:gdLst>
              <a:gd name="connsiteX0" fmla="*/ 0 w 2774612"/>
              <a:gd name="connsiteY0" fmla="*/ 179732 h 1797319"/>
              <a:gd name="connsiteX1" fmla="*/ 179732 w 2774612"/>
              <a:gd name="connsiteY1" fmla="*/ 0 h 1797319"/>
              <a:gd name="connsiteX2" fmla="*/ 2594880 w 2774612"/>
              <a:gd name="connsiteY2" fmla="*/ 0 h 1797319"/>
              <a:gd name="connsiteX3" fmla="*/ 2774612 w 2774612"/>
              <a:gd name="connsiteY3" fmla="*/ 179732 h 1797319"/>
              <a:gd name="connsiteX4" fmla="*/ 2774612 w 2774612"/>
              <a:gd name="connsiteY4" fmla="*/ 1617587 h 1797319"/>
              <a:gd name="connsiteX5" fmla="*/ 2594880 w 2774612"/>
              <a:gd name="connsiteY5" fmla="*/ 1797319 h 1797319"/>
              <a:gd name="connsiteX6" fmla="*/ 179732 w 2774612"/>
              <a:gd name="connsiteY6" fmla="*/ 1797319 h 1797319"/>
              <a:gd name="connsiteX7" fmla="*/ 0 w 2774612"/>
              <a:gd name="connsiteY7" fmla="*/ 1617587 h 1797319"/>
              <a:gd name="connsiteX8" fmla="*/ 0 w 2774612"/>
              <a:gd name="connsiteY8" fmla="*/ 179732 h 17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4612" h="1797319">
                <a:moveTo>
                  <a:pt x="0" y="179732"/>
                </a:moveTo>
                <a:cubicBezTo>
                  <a:pt x="0" y="80469"/>
                  <a:pt x="80469" y="0"/>
                  <a:pt x="179732" y="0"/>
                </a:cubicBezTo>
                <a:lnTo>
                  <a:pt x="2594880" y="0"/>
                </a:lnTo>
                <a:cubicBezTo>
                  <a:pt x="2694143" y="0"/>
                  <a:pt x="2774612" y="80469"/>
                  <a:pt x="2774612" y="179732"/>
                </a:cubicBezTo>
                <a:lnTo>
                  <a:pt x="2774612" y="1617587"/>
                </a:lnTo>
                <a:cubicBezTo>
                  <a:pt x="2774612" y="1716850"/>
                  <a:pt x="2694143" y="1797319"/>
                  <a:pt x="2594880" y="1797319"/>
                </a:cubicBezTo>
                <a:lnTo>
                  <a:pt x="179732" y="1797319"/>
                </a:lnTo>
                <a:cubicBezTo>
                  <a:pt x="80469" y="1797319"/>
                  <a:pt x="0" y="1716850"/>
                  <a:pt x="0" y="1617587"/>
                </a:cubicBezTo>
                <a:lnTo>
                  <a:pt x="0" y="179732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08000" tIns="92821" rIns="91440" bIns="542151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b="1" kern="1200" dirty="0"/>
              <a:t>Control para la Mejora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Análisis Crítico (Máxima Autoridad)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Mejora Continua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Institucional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kern="1200" dirty="0"/>
              <a:t>Funcional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100" dirty="0"/>
              <a:t>Individual</a:t>
            </a:r>
            <a:endParaRPr lang="es-AR" sz="1100" kern="1200" dirty="0"/>
          </a:p>
        </p:txBody>
      </p:sp>
      <p:grpSp>
        <p:nvGrpSpPr>
          <p:cNvPr id="20" name="5 Grupo"/>
          <p:cNvGrpSpPr/>
          <p:nvPr/>
        </p:nvGrpSpPr>
        <p:grpSpPr>
          <a:xfrm>
            <a:off x="4823837" y="1350290"/>
            <a:ext cx="2560320" cy="1188720"/>
            <a:chOff x="165618" y="-343246"/>
            <a:chExt cx="2774612" cy="3003071"/>
          </a:xfrm>
          <a:scene3d>
            <a:camera prst="orthographicFront"/>
            <a:lightRig rig="flat" dir="t"/>
          </a:scene3d>
        </p:grpSpPr>
        <p:sp>
          <p:nvSpPr>
            <p:cNvPr id="21" name="6 Rectángulo redondeado"/>
            <p:cNvSpPr/>
            <p:nvPr/>
          </p:nvSpPr>
          <p:spPr>
            <a:xfrm>
              <a:off x="165618" y="-343246"/>
              <a:ext cx="2774612" cy="30030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7 Rectángulo"/>
            <p:cNvSpPr/>
            <p:nvPr/>
          </p:nvSpPr>
          <p:spPr>
            <a:xfrm>
              <a:off x="191521" y="171623"/>
              <a:ext cx="2735131" cy="20309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AR" sz="1400" b="1" dirty="0"/>
                <a:t>Ambiente de Control</a:t>
              </a:r>
            </a:p>
            <a:p>
              <a:pPr marL="2286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Compromiso de la Dirección</a:t>
              </a:r>
            </a:p>
            <a:p>
              <a:pPr marL="685800" lvl="3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Política de Control Interno</a:t>
              </a:r>
            </a:p>
            <a:p>
              <a:pPr marL="2286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Acuerdos y Compromisos Éticos</a:t>
              </a:r>
            </a:p>
            <a:p>
              <a:pPr marL="2286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Protocolo de Buen Gobierno</a:t>
              </a:r>
            </a:p>
            <a:p>
              <a:pPr marL="2286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AR" sz="1100" dirty="0"/>
                <a:t>Política de Talento Humano</a:t>
              </a:r>
            </a:p>
          </p:txBody>
        </p:sp>
      </p:grpSp>
      <p:pic>
        <p:nvPicPr>
          <p:cNvPr id="28" name="Picture 2" descr="http://thebullettrain.sbmtrain.com/wp-content/uploads/2014/11/PDCA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99" y="286355"/>
            <a:ext cx="14575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2314423" y="721107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ENFOQUE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0070C0"/>
                </a:solidFill>
                <a:latin typeface="Raleway"/>
              </a:rPr>
              <a:t>BASADO EN PROCESOS</a:t>
            </a:r>
          </a:p>
        </p:txBody>
      </p:sp>
      <p:sp>
        <p:nvSpPr>
          <p:cNvPr id="31" name="TextBox 12"/>
          <p:cNvSpPr txBox="1"/>
          <p:nvPr/>
        </p:nvSpPr>
        <p:spPr>
          <a:xfrm>
            <a:off x="1178386" y="1310288"/>
            <a:ext cx="1043449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cs typeface="Arial" panose="020B0604020202020204" pitchFamily="34" charset="0"/>
              </a:rPr>
              <a:t>Resultados consistentes y previsibles</a:t>
            </a:r>
            <a:endParaRPr lang="es-AR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cs typeface="Arial" panose="020B0604020202020204" pitchFamily="34" charset="0"/>
            </a:endParaRPr>
          </a:p>
          <a:p>
            <a:endParaRPr lang="es-AR" sz="3200" dirty="0">
              <a:latin typeface="Lato" panose="020B0604020202020204" charset="0"/>
              <a:cs typeface="Arial" panose="020B0604020202020204" pitchFamily="34" charset="0"/>
            </a:endParaRPr>
          </a:p>
          <a:p>
            <a:endParaRPr lang="es-AR" sz="3200" dirty="0">
              <a:latin typeface="Lato" panose="020B0604020202020204" charset="0"/>
              <a:cs typeface="Arial" panose="020B0604020202020204" pitchFamily="34" charset="0"/>
            </a:endParaRPr>
          </a:p>
          <a:p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El enfoque basado en procesos asegura:</a:t>
            </a:r>
          </a:p>
          <a:p>
            <a:endParaRPr lang="es-AR" sz="1500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746125" lvl="1" indent="-746125">
              <a:buFont typeface="+mj-lt"/>
              <a:buAutoNum type="alphaLcParenR"/>
            </a:pPr>
            <a:r>
              <a:rPr lang="es-AR" sz="32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comprensión y el cumplimiento de los requisitos</a:t>
            </a:r>
            <a:endParaRPr lang="es-AR" sz="3200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746125" lvl="1" indent="-746125">
              <a:buFont typeface="+mj-lt"/>
              <a:buAutoNum type="alphaLcParenR"/>
            </a:pPr>
            <a:r>
              <a:rPr lang="es-AR" sz="3200" b="1" dirty="0">
                <a:solidFill>
                  <a:srgbClr val="7030A0"/>
                </a:solidFill>
                <a:latin typeface="Lato" panose="020B0604020202020204" charset="0"/>
                <a:cs typeface="Arial" panose="020B0604020202020204" pitchFamily="34" charset="0"/>
              </a:rPr>
              <a:t>valor agregado</a:t>
            </a:r>
            <a:endParaRPr lang="es-AR" sz="3200" dirty="0">
              <a:solidFill>
                <a:srgbClr val="7030A0"/>
              </a:solidFill>
              <a:latin typeface="Lato" panose="020B0604020202020204" charset="0"/>
              <a:cs typeface="Arial" panose="020B0604020202020204" pitchFamily="34" charset="0"/>
            </a:endParaRPr>
          </a:p>
          <a:p>
            <a:pPr marL="746125" lvl="1" indent="-746125">
              <a:buFont typeface="+mj-lt"/>
              <a:buAutoNum type="alphaLcParenR"/>
            </a:pPr>
            <a:r>
              <a:rPr lang="es-AR" sz="3200" b="1" dirty="0">
                <a:solidFill>
                  <a:srgbClr val="00B050"/>
                </a:solidFill>
                <a:latin typeface="Lato" panose="020B0604020202020204" charset="0"/>
                <a:cs typeface="Arial" panose="020B0604020202020204" pitchFamily="34" charset="0"/>
              </a:rPr>
              <a:t>control de procesos eficaz</a:t>
            </a:r>
            <a:endParaRPr lang="es-AR" sz="3200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746125" lvl="1" indent="-746125">
              <a:buFont typeface="+mj-lt"/>
              <a:buAutoNum type="alphaLcParenR"/>
            </a:pPr>
            <a:r>
              <a:rPr lang="es-AR" sz="32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mejora continua</a:t>
            </a:r>
            <a:endParaRPr lang="es-AR" sz="3200" dirty="0">
              <a:latin typeface="Lato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5" name="Imagen 4" descr="Imagen que contiene gráficos vectoriales&#10;&#10;Descripción generada con confianza al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5" y="219277"/>
            <a:ext cx="1246396" cy="18152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1962023" y="385562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ENFOQUE BASADO EN RIESGOS</a:t>
            </a:r>
          </a:p>
        </p:txBody>
      </p:sp>
      <p:cxnSp>
        <p:nvCxnSpPr>
          <p:cNvPr id="30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979347" y="1417454"/>
            <a:ext cx="104102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Minimizar pérdidas y maximizar beneficios</a:t>
            </a:r>
          </a:p>
          <a:p>
            <a:pPr algn="ctr"/>
            <a:endParaRPr lang="es-AR" sz="3200" b="1" dirty="0">
              <a:latin typeface="Lato" panose="020B0604020202020204" charset="0"/>
              <a:cs typeface="Arial" panose="020B0604020202020204" pitchFamily="34" charset="0"/>
            </a:endParaRPr>
          </a:p>
          <a:p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Cuando la administración del riesgo se implementa dentro de un Sistema de Control Interno le permite a la entidad: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Aumentar la probabilidad de alcanzar los objetivos institucionales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Preservar la obtención de los resultados, bienes y servicios</a:t>
            </a:r>
            <a:endParaRPr lang="es-AR" sz="3000" dirty="0">
              <a:solidFill>
                <a:srgbClr val="002060"/>
              </a:solidFill>
              <a:latin typeface="Lato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37" y="0"/>
            <a:ext cx="1241489" cy="18066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1178386" y="1367438"/>
            <a:ext cx="106714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(continuación…)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Resguardar el Patrimonio Público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Favorecer la comunicación y confiabilidad de los reportes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Mitigar los daños al medio ambiente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Cumplir con los requisitos legales y reglamentarios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Mejorar la capacidad de gestión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Obtener respuestas oportunas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002060"/>
                </a:solidFill>
                <a:latin typeface="Lato" panose="020B0604020202020204" charset="0"/>
                <a:cs typeface="Arial" panose="020B0604020202020204" pitchFamily="34" charset="0"/>
              </a:rPr>
              <a:t>Potenciar el aprendizaje y la flexibilidad organizacional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37" y="0"/>
            <a:ext cx="1241489" cy="1806668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1962023" y="385562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ENFOQUE BASADO EN RIESGOS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conocer.gob.mx/templates/conocer/modulos_conocer/portal_del_empleo/personas/img/list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6" y="68580"/>
            <a:ext cx="1817840" cy="18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ESTRUCTURA DE LA NORMA</a:t>
            </a:r>
          </a:p>
        </p:txBody>
      </p:sp>
      <p:cxnSp>
        <p:nvCxnSpPr>
          <p:cNvPr id="30" name="Straight Connector 7"/>
          <p:cNvCxnSpPr>
            <a:cxnSpLocks/>
          </p:cNvCxnSpPr>
          <p:nvPr/>
        </p:nvCxnSpPr>
        <p:spPr>
          <a:xfrm>
            <a:off x="1521968" y="1040314"/>
            <a:ext cx="91422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/>
          <p:cNvSpPr>
            <a:spLocks noGrp="1"/>
          </p:cNvSpPr>
          <p:nvPr>
            <p:ph idx="4294967295"/>
          </p:nvPr>
        </p:nvSpPr>
        <p:spPr>
          <a:xfrm>
            <a:off x="1020763" y="1488123"/>
            <a:ext cx="10371137" cy="4908550"/>
          </a:xfrm>
        </p:spPr>
        <p:txBody>
          <a:bodyPr>
            <a:noAutofit/>
          </a:bodyPr>
          <a:lstStyle/>
          <a:p>
            <a:pPr algn="ctr"/>
            <a:r>
              <a:rPr lang="es-AR" b="1" dirty="0">
                <a:solidFill>
                  <a:schemeClr val="tx2">
                    <a:lumMod val="50000"/>
                  </a:schemeClr>
                </a:solidFill>
              </a:rPr>
              <a:t>Componentes</a:t>
            </a:r>
            <a:r>
              <a:rPr lang="es-AR" dirty="0"/>
              <a:t> &gt;&gt; 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</a:rPr>
              <a:t>Principios</a:t>
            </a:r>
            <a:r>
              <a:rPr lang="es-AR" dirty="0"/>
              <a:t> &gt;&gt; </a:t>
            </a:r>
            <a:r>
              <a:rPr lang="es-AR" b="1" dirty="0">
                <a:solidFill>
                  <a:srgbClr val="00B0F0"/>
                </a:solidFill>
              </a:rPr>
              <a:t>Elementos</a:t>
            </a:r>
          </a:p>
          <a:p>
            <a:pPr algn="ctr"/>
            <a:endParaRPr lang="es-AR" dirty="0">
              <a:solidFill>
                <a:srgbClr val="00B0F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s-AR" b="1" dirty="0">
                <a:solidFill>
                  <a:srgbClr val="7030A0"/>
                </a:solidFill>
              </a:rPr>
              <a:t>Atributos</a:t>
            </a:r>
            <a:r>
              <a:rPr lang="es-AR" dirty="0"/>
              <a:t> &gt;&gt; detalles característicos del Control Interno</a:t>
            </a:r>
          </a:p>
        </p:txBody>
      </p:sp>
      <p:pic>
        <p:nvPicPr>
          <p:cNvPr id="12" name="Imagen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26" y="2081910"/>
            <a:ext cx="7419848" cy="34141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2024888" y="33035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CÓMO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0070C0"/>
                </a:solidFill>
                <a:latin typeface="Raleway"/>
              </a:rPr>
              <a:t>LEER LA NORMA?</a:t>
            </a:r>
          </a:p>
        </p:txBody>
      </p:sp>
      <p:cxnSp>
        <p:nvCxnSpPr>
          <p:cNvPr id="30" name="Straight Connector 7"/>
          <p:cNvCxnSpPr/>
          <p:nvPr/>
        </p:nvCxnSpPr>
        <p:spPr>
          <a:xfrm>
            <a:off x="1293368" y="99459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20" y="1458022"/>
            <a:ext cx="4177296" cy="4590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Globo: línea doblada con borde y barra de énfasis 4"/>
          <p:cNvSpPr/>
          <p:nvPr/>
        </p:nvSpPr>
        <p:spPr>
          <a:xfrm>
            <a:off x="9259700" y="2001902"/>
            <a:ext cx="1634868" cy="541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430"/>
              <a:gd name="adj6" fmla="val -14254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COMPONENTE</a:t>
            </a:r>
          </a:p>
        </p:txBody>
      </p:sp>
      <p:sp>
        <p:nvSpPr>
          <p:cNvPr id="14" name="Globo: línea doblada con borde y barra de énfasis 13"/>
          <p:cNvSpPr/>
          <p:nvPr/>
        </p:nvSpPr>
        <p:spPr>
          <a:xfrm>
            <a:off x="9259700" y="3333257"/>
            <a:ext cx="1634868" cy="541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879"/>
              <a:gd name="adj6" fmla="val -14825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PRINCIPIO</a:t>
            </a:r>
          </a:p>
        </p:txBody>
      </p:sp>
      <p:sp>
        <p:nvSpPr>
          <p:cNvPr id="15" name="Globo: línea doblada con borde y barra de énfasis 14"/>
          <p:cNvSpPr/>
          <p:nvPr/>
        </p:nvSpPr>
        <p:spPr>
          <a:xfrm>
            <a:off x="9259700" y="5019171"/>
            <a:ext cx="1634868" cy="541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879"/>
              <a:gd name="adj6" fmla="val -14483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ELEMENTO</a:t>
            </a:r>
          </a:p>
        </p:txBody>
      </p:sp>
      <p:sp>
        <p:nvSpPr>
          <p:cNvPr id="16" name="Globo: línea doblada con borde y barra de énfasis 15"/>
          <p:cNvSpPr/>
          <p:nvPr/>
        </p:nvSpPr>
        <p:spPr>
          <a:xfrm flipH="1">
            <a:off x="1293368" y="5019171"/>
            <a:ext cx="1634868" cy="541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638"/>
              <a:gd name="adj6" fmla="val -6949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ATRIBUTO</a:t>
            </a:r>
          </a:p>
        </p:txBody>
      </p:sp>
      <p:sp>
        <p:nvSpPr>
          <p:cNvPr id="8" name="Estrella: 16 puntas 7"/>
          <p:cNvSpPr/>
          <p:nvPr/>
        </p:nvSpPr>
        <p:spPr>
          <a:xfrm>
            <a:off x="1011961" y="1292763"/>
            <a:ext cx="2743200" cy="2743200"/>
          </a:xfrm>
          <a:prstGeom prst="star16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/>
              <a:t>Identifique los </a:t>
            </a:r>
            <a:r>
              <a:rPr lang="x-none" sz="2400" b="1" dirty="0"/>
              <a:t>DEBE</a:t>
            </a:r>
          </a:p>
          <a:p>
            <a:pPr algn="ctr"/>
            <a:r>
              <a:rPr lang="x-none" b="1" dirty="0"/>
              <a:t>Allí están los requisitos obligatorios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6188149" y="3433254"/>
            <a:ext cx="2232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6368902" y="4177533"/>
            <a:ext cx="318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6145618" y="5187626"/>
            <a:ext cx="2232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AMBIENTE DE CONTROL</a:t>
            </a:r>
          </a:p>
        </p:txBody>
      </p:sp>
      <p:cxnSp>
        <p:nvCxnSpPr>
          <p:cNvPr id="30" name="Straight Connector 7"/>
          <p:cNvCxnSpPr/>
          <p:nvPr/>
        </p:nvCxnSpPr>
        <p:spPr>
          <a:xfrm>
            <a:off x="139623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1178386" y="1367438"/>
            <a:ext cx="104102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Compromisos de la Alta Dirección</a:t>
            </a:r>
          </a:p>
          <a:p>
            <a:pPr>
              <a:spcAft>
                <a:spcPts val="600"/>
              </a:spcAft>
            </a:pPr>
            <a:endParaRPr lang="es-AR" sz="32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La Máxima Autoridad debe demostrar </a:t>
            </a:r>
            <a:r>
              <a:rPr lang="es-AR" sz="3200" b="1" dirty="0">
                <a:solidFill>
                  <a:schemeClr val="accent5"/>
                </a:solidFill>
                <a:latin typeface="Lato" panose="020B0604020202020204" charset="0"/>
                <a:cs typeface="Arial" panose="020B0604020202020204" pitchFamily="34" charset="0"/>
              </a:rPr>
              <a:t>liderazgo y compromiso 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con respecto al sistema de control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Se debe establecer una </a:t>
            </a:r>
            <a:r>
              <a:rPr lang="es-AR" sz="3200" b="1" dirty="0">
                <a:solidFill>
                  <a:schemeClr val="accent5"/>
                </a:solidFill>
                <a:latin typeface="Lato" panose="020B0604020202020204" charset="0"/>
                <a:cs typeface="Arial" panose="020B0604020202020204" pitchFamily="34" charset="0"/>
              </a:rPr>
              <a:t>Política de Control Interno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 para proporcionar un punto de referencia para dirigir la organización hacia el logro de su misión y sus objetivos institucionales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/>
          <p:nvPr/>
        </p:nvSpPr>
        <p:spPr>
          <a:xfrm>
            <a:off x="1396238" y="1938938"/>
            <a:ext cx="9819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Acuerdos y Compromisos Éticos</a:t>
            </a:r>
          </a:p>
          <a:p>
            <a:endParaRPr lang="es-AR" sz="32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lvl="1"/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La institución debe regirse por </a:t>
            </a:r>
            <a:r>
              <a:rPr lang="es-AR" sz="3200" b="1" dirty="0">
                <a:solidFill>
                  <a:schemeClr val="accent5"/>
                </a:solidFill>
                <a:latin typeface="Lato" panose="020B0604020202020204" charset="0"/>
                <a:cs typeface="Arial" panose="020B0604020202020204" pitchFamily="34" charset="0"/>
              </a:rPr>
              <a:t>principios, valores y comportamientos éticos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 para el cumplimiento de la Constitución, las leyes, sus reglamentos y para el cumplimiento de la finalidad social del Estado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AMBIENTE DE CONTROL</a:t>
            </a:r>
          </a:p>
        </p:txBody>
      </p:sp>
      <p:cxnSp>
        <p:nvCxnSpPr>
          <p:cNvPr id="13" name="Straight Connector 7"/>
          <p:cNvCxnSpPr/>
          <p:nvPr/>
        </p:nvCxnSpPr>
        <p:spPr>
          <a:xfrm>
            <a:off x="1396238" y="105174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1227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8" name="Rectángulo 27"/>
          <p:cNvSpPr/>
          <p:nvPr/>
        </p:nvSpPr>
        <p:spPr>
          <a:xfrm>
            <a:off x="0" y="0"/>
            <a:ext cx="12192000" cy="1227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1" name="TextBox 12"/>
          <p:cNvSpPr txBox="1"/>
          <p:nvPr/>
        </p:nvSpPr>
        <p:spPr>
          <a:xfrm>
            <a:off x="2024888" y="2057769"/>
            <a:ext cx="8765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Protocolo de Buen Gobierno</a:t>
            </a:r>
          </a:p>
          <a:p>
            <a:endParaRPr lang="es-AR" sz="32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lvl="1"/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Se debe definir el modelo de administración y su </a:t>
            </a:r>
            <a:r>
              <a:rPr lang="es-AR" sz="3200" b="1" dirty="0">
                <a:solidFill>
                  <a:schemeClr val="accent5"/>
                </a:solidFill>
                <a:latin typeface="Lato" panose="020B0604020202020204" charset="0"/>
                <a:cs typeface="Arial" panose="020B0604020202020204" pitchFamily="34" charset="0"/>
              </a:rPr>
              <a:t>estilo de dirección 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AMBIENTE DE CONTROL</a:t>
            </a:r>
          </a:p>
        </p:txBody>
      </p:sp>
      <p:cxnSp>
        <p:nvCxnSpPr>
          <p:cNvPr id="13" name="Straight Connector 7"/>
          <p:cNvCxnSpPr/>
          <p:nvPr/>
        </p:nvCxnSpPr>
        <p:spPr>
          <a:xfrm>
            <a:off x="139623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/>
          <p:nvPr/>
        </p:nvSpPr>
        <p:spPr>
          <a:xfrm>
            <a:off x="1178383" y="1273934"/>
            <a:ext cx="1054086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Política de Gestión del Talento Humano</a:t>
            </a:r>
          </a:p>
          <a:p>
            <a:endParaRPr lang="es-AR" sz="1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Establecen el compromiso con el </a:t>
            </a:r>
            <a:r>
              <a:rPr lang="es-AR" sz="3200" b="1" dirty="0">
                <a:solidFill>
                  <a:schemeClr val="accent5"/>
                </a:solidFill>
                <a:latin typeface="Lato" panose="020B0604020202020204" charset="0"/>
                <a:cs typeface="Arial" panose="020B0604020202020204" pitchFamily="34" charset="0"/>
              </a:rPr>
              <a:t>desarrollo de las competencias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, habilidades, aptitudes e idoneidad de los funcionarios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Las políticas deben seguir los siguientes valores:</a:t>
            </a:r>
          </a:p>
        </p:txBody>
      </p:sp>
      <p:sp>
        <p:nvSpPr>
          <p:cNvPr id="4" name="Rectángulo 3"/>
          <p:cNvSpPr/>
          <p:nvPr/>
        </p:nvSpPr>
        <p:spPr>
          <a:xfrm rot="2349464">
            <a:off x="3002126" y="5262465"/>
            <a:ext cx="1804395" cy="51878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</a:p>
        </p:txBody>
      </p:sp>
      <p:sp>
        <p:nvSpPr>
          <p:cNvPr id="13" name="Rectángulo 12"/>
          <p:cNvSpPr/>
          <p:nvPr/>
        </p:nvSpPr>
        <p:spPr>
          <a:xfrm rot="19956003">
            <a:off x="3712262" y="4537791"/>
            <a:ext cx="1804395" cy="5187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IGUALDAD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648433" y="5436634"/>
            <a:ext cx="2286000" cy="51878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IMPARCIALIDAD</a:t>
            </a:r>
          </a:p>
        </p:txBody>
      </p:sp>
      <p:sp>
        <p:nvSpPr>
          <p:cNvPr id="15" name="Rectángulo 14"/>
          <p:cNvSpPr/>
          <p:nvPr/>
        </p:nvSpPr>
        <p:spPr>
          <a:xfrm rot="926676">
            <a:off x="5237085" y="4827660"/>
            <a:ext cx="1804395" cy="51878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</a:p>
        </p:txBody>
      </p:sp>
      <p:sp>
        <p:nvSpPr>
          <p:cNvPr id="16" name="Rectángulo 15"/>
          <p:cNvSpPr/>
          <p:nvPr/>
        </p:nvSpPr>
        <p:spPr>
          <a:xfrm rot="20468630">
            <a:off x="6802904" y="5262463"/>
            <a:ext cx="1804395" cy="5187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EFICACIA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843807" y="4566407"/>
            <a:ext cx="1804395" cy="518785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</a:p>
        </p:txBody>
      </p:sp>
      <p:sp>
        <p:nvSpPr>
          <p:cNvPr id="18" name="Rectángulo 17"/>
          <p:cNvSpPr/>
          <p:nvPr/>
        </p:nvSpPr>
        <p:spPr>
          <a:xfrm rot="18996069">
            <a:off x="7652169" y="4999073"/>
            <a:ext cx="2618187" cy="5187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AMBIENTE DE CONTROL</a:t>
            </a:r>
          </a:p>
        </p:txBody>
      </p:sp>
      <p:cxnSp>
        <p:nvCxnSpPr>
          <p:cNvPr id="20" name="Straight Connector 7"/>
          <p:cNvCxnSpPr/>
          <p:nvPr/>
        </p:nvCxnSpPr>
        <p:spPr>
          <a:xfrm>
            <a:off x="139623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63113" y="2520165"/>
            <a:ext cx="97482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auto">
              <a:spcAft>
                <a:spcPts val="2400"/>
              </a:spcAft>
              <a:buClr>
                <a:srgbClr val="269B53"/>
              </a:buClr>
              <a:buFont typeface="Arial" panose="020B0604020202020204" pitchFamily="34" charset="0"/>
              <a:buChar char="•"/>
              <a:defRPr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conceptualmente los Objetivos Generales y Específicos de los Componentes de la </a:t>
            </a:r>
            <a:r>
              <a:rPr lang="es-A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de Requisitos Mínimos para Sistemas de Control Interno </a:t>
            </a:r>
          </a:p>
          <a:p>
            <a:pPr marL="457200" indent="-457200" algn="just" fontAlgn="auto">
              <a:spcAft>
                <a:spcPts val="2400"/>
              </a:spcAft>
              <a:buClr>
                <a:srgbClr val="269B53"/>
              </a:buClr>
              <a:buFont typeface="Arial" panose="020B0604020202020204" pitchFamily="34" charset="0"/>
              <a:buChar char="•"/>
              <a:defRPr/>
            </a:pPr>
            <a:endParaRPr lang="es-AR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Aft>
                <a:spcPts val="2400"/>
              </a:spcAft>
              <a:buClr>
                <a:srgbClr val="269B53"/>
              </a:buClr>
              <a:buFont typeface="Arial" panose="020B0604020202020204" pitchFamily="34" charset="0"/>
              <a:buChar char="•"/>
              <a:defRPr/>
            </a:pPr>
            <a:endParaRPr lang="es-AR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Aft>
                <a:spcPts val="2400"/>
              </a:spcAft>
              <a:buClr>
                <a:srgbClr val="269B53"/>
              </a:buClr>
              <a:buFont typeface="Arial" panose="020B0604020202020204" pitchFamily="34" charset="0"/>
              <a:buChar char="•"/>
              <a:defRPr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los principales cambios de abordaje entre los modelos MECIP:2008 y MECIP:2015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681018" y="1043998"/>
            <a:ext cx="8616950" cy="752475"/>
          </a:xfrm>
        </p:spPr>
        <p:txBody>
          <a:bodyPr/>
          <a:lstStyle/>
          <a:p>
            <a:pPr algn="ctr"/>
            <a:r>
              <a:rPr lang="es-PY" dirty="0">
                <a:solidFill>
                  <a:srgbClr val="0070C0"/>
                </a:solidFill>
              </a:rPr>
              <a:t>OBJETIVO DEL CURSO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77" y="4628434"/>
            <a:ext cx="2699504" cy="8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/>
                <a:cs typeface="Arial" panose="020B0604020202020204" pitchFamily="34" charset="0"/>
              </a:rPr>
              <a:t>PLANIFICACIÓN</a:t>
            </a:r>
          </a:p>
        </p:txBody>
      </p:sp>
      <p:cxnSp>
        <p:nvCxnSpPr>
          <p:cNvPr id="30" name="Straight Connector 7"/>
          <p:cNvCxnSpPr>
            <a:cxnSpLocks/>
          </p:cNvCxnSpPr>
          <p:nvPr/>
        </p:nvCxnSpPr>
        <p:spPr>
          <a:xfrm>
            <a:off x="2337268" y="1045987"/>
            <a:ext cx="8366678" cy="107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866310" y="2042694"/>
            <a:ext cx="5851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800" b="1" dirty="0">
              <a:latin typeface="Lato" panose="020B0604020202020204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rgbClr val="FF0000"/>
                </a:solidFill>
                <a:latin typeface="Lato" panose="020B0604020202020204"/>
                <a:cs typeface="Arial" panose="020B0604020202020204" pitchFamily="34" charset="0"/>
              </a:rPr>
              <a:t>Misión</a:t>
            </a:r>
            <a:r>
              <a:rPr lang="es-AR" sz="3200" dirty="0">
                <a:latin typeface="Lato" panose="020B0604020202020204"/>
                <a:cs typeface="Arial" panose="020B0604020202020204" pitchFamily="34" charset="0"/>
              </a:rPr>
              <a:t> y </a:t>
            </a:r>
            <a:r>
              <a:rPr lang="es-AR" sz="3200" b="1" dirty="0">
                <a:solidFill>
                  <a:srgbClr val="0070C0"/>
                </a:solidFill>
                <a:latin typeface="Lato" panose="020B0604020202020204"/>
                <a:cs typeface="Arial" panose="020B0604020202020204" pitchFamily="34" charset="0"/>
              </a:rPr>
              <a:t>Visión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rgbClr val="00B0F0"/>
                </a:solidFill>
                <a:latin typeface="Lato" panose="020B0604020202020204"/>
                <a:cs typeface="Arial" panose="020B0604020202020204" pitchFamily="34" charset="0"/>
              </a:rPr>
              <a:t>Objetivos</a:t>
            </a:r>
            <a:r>
              <a:rPr lang="es-AR" sz="3200" dirty="0">
                <a:latin typeface="Lato" panose="020B0604020202020204"/>
                <a:cs typeface="Arial" panose="020B0604020202020204" pitchFamily="34" charset="0"/>
              </a:rPr>
              <a:t> y </a:t>
            </a:r>
            <a:r>
              <a:rPr lang="es-AR" sz="3200" b="1" dirty="0">
                <a:solidFill>
                  <a:srgbClr val="FFC000"/>
                </a:solidFill>
                <a:latin typeface="Lato" panose="020B0604020202020204"/>
                <a:cs typeface="Arial" panose="020B0604020202020204" pitchFamily="34" charset="0"/>
              </a:rPr>
              <a:t>Planificación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AR" sz="3200" b="1" dirty="0">
                <a:latin typeface="Lato" panose="020B0604020202020204"/>
                <a:cs typeface="Arial" panose="020B0604020202020204" pitchFamily="34" charset="0"/>
              </a:rPr>
              <a:t>estratégico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AR" sz="3200" b="1" dirty="0">
                <a:latin typeface="Lato" panose="020B0604020202020204"/>
                <a:cs typeface="Arial" panose="020B0604020202020204" pitchFamily="34" charset="0"/>
              </a:rPr>
              <a:t>operacional</a:t>
            </a:r>
          </a:p>
        </p:txBody>
      </p:sp>
      <p:sp>
        <p:nvSpPr>
          <p:cNvPr id="13" name="10 Elipse"/>
          <p:cNvSpPr/>
          <p:nvPr/>
        </p:nvSpPr>
        <p:spPr>
          <a:xfrm>
            <a:off x="7038250" y="1910864"/>
            <a:ext cx="3665696" cy="1273048"/>
          </a:xfrm>
          <a:prstGeom prst="ellipse">
            <a:avLst/>
          </a:prstGeom>
          <a:sp3d z="-152400" prstMaterial="matte"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1 Flecha abajo"/>
          <p:cNvSpPr/>
          <p:nvPr/>
        </p:nvSpPr>
        <p:spPr>
          <a:xfrm>
            <a:off x="8623195" y="5028127"/>
            <a:ext cx="710406" cy="454660"/>
          </a:xfrm>
          <a:prstGeom prst="down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2 Forma libre"/>
          <p:cNvSpPr/>
          <p:nvPr/>
        </p:nvSpPr>
        <p:spPr>
          <a:xfrm>
            <a:off x="7273287" y="5420268"/>
            <a:ext cx="3409950" cy="852487"/>
          </a:xfrm>
          <a:custGeom>
            <a:avLst/>
            <a:gdLst>
              <a:gd name="connsiteX0" fmla="*/ 0 w 3409950"/>
              <a:gd name="connsiteY0" fmla="*/ 0 h 852487"/>
              <a:gd name="connsiteX1" fmla="*/ 3409950 w 3409950"/>
              <a:gd name="connsiteY1" fmla="*/ 0 h 852487"/>
              <a:gd name="connsiteX2" fmla="*/ 3409950 w 3409950"/>
              <a:gd name="connsiteY2" fmla="*/ 852487 h 852487"/>
              <a:gd name="connsiteX3" fmla="*/ 0 w 3409950"/>
              <a:gd name="connsiteY3" fmla="*/ 852487 h 852487"/>
              <a:gd name="connsiteX4" fmla="*/ 0 w 3409950"/>
              <a:gd name="connsiteY4" fmla="*/ 0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950" h="852487">
                <a:moveTo>
                  <a:pt x="0" y="0"/>
                </a:moveTo>
                <a:lnTo>
                  <a:pt x="3409950" y="0"/>
                </a:lnTo>
                <a:lnTo>
                  <a:pt x="3409950" y="852487"/>
                </a:lnTo>
                <a:lnTo>
                  <a:pt x="0" y="852487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9136" tIns="199136" rIns="199136" bIns="199136" spcCol="127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40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Planes</a:t>
            </a:r>
            <a:endParaRPr lang="es-AR" sz="40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13 Forma libre"/>
          <p:cNvSpPr/>
          <p:nvPr/>
        </p:nvSpPr>
        <p:spPr>
          <a:xfrm>
            <a:off x="8370972" y="3297222"/>
            <a:ext cx="1278731" cy="1278731"/>
          </a:xfrm>
          <a:custGeom>
            <a:avLst/>
            <a:gdLst>
              <a:gd name="connsiteX0" fmla="*/ 0 w 1278731"/>
              <a:gd name="connsiteY0" fmla="*/ 639366 h 1278731"/>
              <a:gd name="connsiteX1" fmla="*/ 639366 w 1278731"/>
              <a:gd name="connsiteY1" fmla="*/ 0 h 1278731"/>
              <a:gd name="connsiteX2" fmla="*/ 1278732 w 1278731"/>
              <a:gd name="connsiteY2" fmla="*/ 639366 h 1278731"/>
              <a:gd name="connsiteX3" fmla="*/ 639366 w 1278731"/>
              <a:gd name="connsiteY3" fmla="*/ 1278732 h 1278731"/>
              <a:gd name="connsiteX4" fmla="*/ 0 w 1278731"/>
              <a:gd name="connsiteY4" fmla="*/ 639366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731" h="1278731">
                <a:moveTo>
                  <a:pt x="0" y="639366"/>
                </a:moveTo>
                <a:cubicBezTo>
                  <a:pt x="0" y="286254"/>
                  <a:pt x="286254" y="0"/>
                  <a:pt x="639366" y="0"/>
                </a:cubicBezTo>
                <a:cubicBezTo>
                  <a:pt x="992478" y="0"/>
                  <a:pt x="1278732" y="286254"/>
                  <a:pt x="1278732" y="639366"/>
                </a:cubicBezTo>
                <a:cubicBezTo>
                  <a:pt x="1278732" y="992478"/>
                  <a:pt x="992478" y="1278732"/>
                  <a:pt x="639366" y="1278732"/>
                </a:cubicBezTo>
                <a:cubicBezTo>
                  <a:pt x="286254" y="1278732"/>
                  <a:pt x="0" y="992478"/>
                  <a:pt x="0" y="639366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206316" rIns="91440" bIns="206316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400" b="1" dirty="0"/>
              <a:t>OBJETIVOS Y METAS</a:t>
            </a:r>
            <a:endParaRPr lang="es-AR" sz="1400" b="1" dirty="0"/>
          </a:p>
        </p:txBody>
      </p:sp>
      <p:sp>
        <p:nvSpPr>
          <p:cNvPr id="17" name="14 Forma libre"/>
          <p:cNvSpPr/>
          <p:nvPr/>
        </p:nvSpPr>
        <p:spPr>
          <a:xfrm>
            <a:off x="7549853" y="2384688"/>
            <a:ext cx="1278731" cy="1278731"/>
          </a:xfrm>
          <a:custGeom>
            <a:avLst/>
            <a:gdLst>
              <a:gd name="connsiteX0" fmla="*/ 0 w 1278731"/>
              <a:gd name="connsiteY0" fmla="*/ 639366 h 1278731"/>
              <a:gd name="connsiteX1" fmla="*/ 639366 w 1278731"/>
              <a:gd name="connsiteY1" fmla="*/ 0 h 1278731"/>
              <a:gd name="connsiteX2" fmla="*/ 1278732 w 1278731"/>
              <a:gd name="connsiteY2" fmla="*/ 639366 h 1278731"/>
              <a:gd name="connsiteX3" fmla="*/ 639366 w 1278731"/>
              <a:gd name="connsiteY3" fmla="*/ 1278732 h 1278731"/>
              <a:gd name="connsiteX4" fmla="*/ 0 w 1278731"/>
              <a:gd name="connsiteY4" fmla="*/ 639366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731" h="1278731">
                <a:moveTo>
                  <a:pt x="0" y="639366"/>
                </a:moveTo>
                <a:cubicBezTo>
                  <a:pt x="0" y="286254"/>
                  <a:pt x="286254" y="0"/>
                  <a:pt x="639366" y="0"/>
                </a:cubicBezTo>
                <a:cubicBezTo>
                  <a:pt x="992478" y="0"/>
                  <a:pt x="1278732" y="286254"/>
                  <a:pt x="1278732" y="639366"/>
                </a:cubicBezTo>
                <a:cubicBezTo>
                  <a:pt x="1278732" y="992478"/>
                  <a:pt x="992478" y="1278732"/>
                  <a:pt x="639366" y="1278732"/>
                </a:cubicBezTo>
                <a:cubicBezTo>
                  <a:pt x="286254" y="1278732"/>
                  <a:pt x="0" y="992478"/>
                  <a:pt x="0" y="639366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6316" tIns="206316" rIns="206316" bIns="206316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/>
              <a:t>MISIÓN</a:t>
            </a:r>
            <a:endParaRPr lang="es-AR" b="1" dirty="0"/>
          </a:p>
        </p:txBody>
      </p:sp>
      <p:sp>
        <p:nvSpPr>
          <p:cNvPr id="18" name="15 Forma libre"/>
          <p:cNvSpPr/>
          <p:nvPr/>
        </p:nvSpPr>
        <p:spPr>
          <a:xfrm>
            <a:off x="9104598" y="2330652"/>
            <a:ext cx="1278731" cy="1278731"/>
          </a:xfrm>
          <a:custGeom>
            <a:avLst/>
            <a:gdLst>
              <a:gd name="connsiteX0" fmla="*/ 0 w 1278731"/>
              <a:gd name="connsiteY0" fmla="*/ 639366 h 1278731"/>
              <a:gd name="connsiteX1" fmla="*/ 639366 w 1278731"/>
              <a:gd name="connsiteY1" fmla="*/ 0 h 1278731"/>
              <a:gd name="connsiteX2" fmla="*/ 1278732 w 1278731"/>
              <a:gd name="connsiteY2" fmla="*/ 639366 h 1278731"/>
              <a:gd name="connsiteX3" fmla="*/ 639366 w 1278731"/>
              <a:gd name="connsiteY3" fmla="*/ 1278732 h 1278731"/>
              <a:gd name="connsiteX4" fmla="*/ 0 w 1278731"/>
              <a:gd name="connsiteY4" fmla="*/ 639366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731" h="1278731">
                <a:moveTo>
                  <a:pt x="0" y="639366"/>
                </a:moveTo>
                <a:cubicBezTo>
                  <a:pt x="0" y="286254"/>
                  <a:pt x="286254" y="0"/>
                  <a:pt x="639366" y="0"/>
                </a:cubicBezTo>
                <a:cubicBezTo>
                  <a:pt x="992478" y="0"/>
                  <a:pt x="1278732" y="286254"/>
                  <a:pt x="1278732" y="639366"/>
                </a:cubicBezTo>
                <a:cubicBezTo>
                  <a:pt x="1278732" y="992478"/>
                  <a:pt x="992478" y="1278732"/>
                  <a:pt x="639366" y="1278732"/>
                </a:cubicBezTo>
                <a:cubicBezTo>
                  <a:pt x="286254" y="1278732"/>
                  <a:pt x="0" y="992478"/>
                  <a:pt x="0" y="639366"/>
                </a:cubicBez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6316" tIns="206316" rIns="206316" bIns="206316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/>
              <a:t>VISIÓN</a:t>
            </a:r>
            <a:endParaRPr lang="es-AR" b="1" dirty="0"/>
          </a:p>
        </p:txBody>
      </p:sp>
      <p:sp>
        <p:nvSpPr>
          <p:cNvPr id="19" name="16 Forma"/>
          <p:cNvSpPr/>
          <p:nvPr/>
        </p:nvSpPr>
        <p:spPr>
          <a:xfrm>
            <a:off x="6881960" y="1729371"/>
            <a:ext cx="3978275" cy="3182620"/>
          </a:xfrm>
          <a:prstGeom prst="funnel">
            <a:avLst/>
          </a:prstGeom>
          <a:ln w="28575">
            <a:solidFill>
              <a:schemeClr val="tx2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Imagen 3" descr="Imagen que contiene LEGO, cosa, juguete&#10;&#10;Descripción generada con confianza muy al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176452"/>
            <a:ext cx="1679515" cy="150456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23" name="12 Rectángulo"/>
          <p:cNvSpPr/>
          <p:nvPr/>
        </p:nvSpPr>
        <p:spPr>
          <a:xfrm>
            <a:off x="1875068" y="1304543"/>
            <a:ext cx="8441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Direccionamiento Estratégico</a:t>
            </a:r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D396A169-D134-4057-BC0E-819D1625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1282" r="1028" b="1538"/>
          <a:stretch>
            <a:fillRect/>
          </a:stretch>
        </p:blipFill>
        <p:spPr bwMode="auto">
          <a:xfrm>
            <a:off x="4781862" y="1693484"/>
            <a:ext cx="6780149" cy="413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2"/>
          <p:cNvSpPr txBox="1"/>
          <p:nvPr/>
        </p:nvSpPr>
        <p:spPr>
          <a:xfrm>
            <a:off x="655858" y="2014563"/>
            <a:ext cx="4643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b="1" dirty="0">
                <a:latin typeface="Lato" panose="020B0604020202020204" charset="0"/>
                <a:cs typeface="Arial" panose="020B0604020202020204" pitchFamily="34" charset="0"/>
              </a:rPr>
              <a:t>Gestión por Procesos</a:t>
            </a:r>
          </a:p>
          <a:p>
            <a:endParaRPr lang="es-AR" sz="30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Mapeo de Procesos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/>
                <a:cs typeface="Arial" panose="020B0604020202020204" pitchFamily="34" charset="0"/>
              </a:rPr>
              <a:t>PLANIFICACIÓN</a:t>
            </a:r>
          </a:p>
        </p:txBody>
      </p:sp>
      <p:cxnSp>
        <p:nvCxnSpPr>
          <p:cNvPr id="15" name="Straight Connector 7"/>
          <p:cNvCxnSpPr>
            <a:cxnSpLocks/>
          </p:cNvCxnSpPr>
          <p:nvPr/>
        </p:nvCxnSpPr>
        <p:spPr>
          <a:xfrm>
            <a:off x="2337268" y="1045987"/>
            <a:ext cx="8366678" cy="107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 descr="Imagen que contiene LEGO, cosa, juguete&#10;&#10;Descripción generada con confianza muy alt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176452"/>
            <a:ext cx="1679515" cy="150456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/>
          <p:nvPr/>
        </p:nvSpPr>
        <p:spPr>
          <a:xfrm>
            <a:off x="2861768" y="1367438"/>
            <a:ext cx="872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Gestión por Procesos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337268" y="2358298"/>
            <a:ext cx="8500621" cy="3802657"/>
            <a:chOff x="1937973" y="2039853"/>
            <a:chExt cx="8824210" cy="3840642"/>
          </a:xfrm>
        </p:grpSpPr>
        <p:pic>
          <p:nvPicPr>
            <p:cNvPr id="12" name="Imagen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973" y="2039853"/>
              <a:ext cx="8824210" cy="3840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2111752" y="2183363"/>
              <a:ext cx="3200400" cy="7315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Caracterización de Procesos</a:t>
              </a:r>
            </a:p>
          </p:txBody>
        </p:sp>
      </p:grpSp>
      <p:sp>
        <p:nvSpPr>
          <p:cNvPr id="15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/>
                <a:cs typeface="Arial" panose="020B0604020202020204" pitchFamily="34" charset="0"/>
              </a:rPr>
              <a:t>PLANIFICACIÓN</a:t>
            </a:r>
          </a:p>
        </p:txBody>
      </p:sp>
      <p:cxnSp>
        <p:nvCxnSpPr>
          <p:cNvPr id="16" name="Straight Connector 7"/>
          <p:cNvCxnSpPr>
            <a:cxnSpLocks/>
          </p:cNvCxnSpPr>
          <p:nvPr/>
        </p:nvCxnSpPr>
        <p:spPr>
          <a:xfrm>
            <a:off x="2337268" y="1045987"/>
            <a:ext cx="8366678" cy="107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Imagen que contiene LEGO, cosa, juguete&#10;&#10;Descripción generada con confianza muy alt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176452"/>
            <a:ext cx="1679515" cy="150456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/>
          <p:nvPr/>
        </p:nvSpPr>
        <p:spPr>
          <a:xfrm>
            <a:off x="1537588" y="2102678"/>
            <a:ext cx="99660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Estructura Organizacional</a:t>
            </a:r>
          </a:p>
          <a:p>
            <a:endParaRPr lang="es-AR" sz="32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Niveles de </a:t>
            </a:r>
            <a:r>
              <a:rPr lang="es-A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cs typeface="Arial" panose="020B0604020202020204" pitchFamily="34" charset="0"/>
              </a:rPr>
              <a:t>autoridad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 y de </a:t>
            </a:r>
            <a:r>
              <a:rPr lang="es-A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cs typeface="Arial" panose="020B0604020202020204" pitchFamily="34" charset="0"/>
              </a:rPr>
              <a:t>responsabilidad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Definición de </a:t>
            </a:r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puestos de trabajo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rgbClr val="7030A0"/>
                </a:solidFill>
                <a:latin typeface="Lato" panose="020B0604020202020204" charset="0"/>
                <a:cs typeface="Arial" panose="020B0604020202020204" pitchFamily="34" charset="0"/>
              </a:rPr>
              <a:t>Organigrama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 estructural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Interfaces e interacciones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 (horizontal y vertical)</a:t>
            </a:r>
            <a:endParaRPr lang="es-AR" sz="3200" b="1" dirty="0">
              <a:solidFill>
                <a:srgbClr val="269B53"/>
              </a:solidFill>
              <a:latin typeface="La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/>
                <a:cs typeface="Arial" panose="020B0604020202020204" pitchFamily="34" charset="0"/>
              </a:rPr>
              <a:t>PLANIFICACIÓN</a:t>
            </a:r>
          </a:p>
        </p:txBody>
      </p:sp>
      <p:cxnSp>
        <p:nvCxnSpPr>
          <p:cNvPr id="13" name="Straight Connector 7"/>
          <p:cNvCxnSpPr>
            <a:cxnSpLocks/>
          </p:cNvCxnSpPr>
          <p:nvPr/>
        </p:nvCxnSpPr>
        <p:spPr>
          <a:xfrm>
            <a:off x="2337268" y="1045987"/>
            <a:ext cx="8366678" cy="107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Imagen que contiene LEGO, cosa, juguete&#10;&#10;Descripción generada con confianza muy al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176452"/>
            <a:ext cx="1679515" cy="15045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/>
          <p:nvPr/>
        </p:nvSpPr>
        <p:spPr>
          <a:xfrm>
            <a:off x="3124255" y="1107543"/>
            <a:ext cx="795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Identificación y Evaluación de Riesgos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51116165"/>
              </p:ext>
            </p:extLst>
          </p:nvPr>
        </p:nvGraphicFramePr>
        <p:xfrm>
          <a:off x="2024889" y="1043710"/>
          <a:ext cx="8781656" cy="608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/>
                <a:cs typeface="Arial" panose="020B0604020202020204" pitchFamily="34" charset="0"/>
              </a:rPr>
              <a:t>PLANIFICACIÓN</a:t>
            </a:r>
          </a:p>
        </p:txBody>
      </p:sp>
      <p:cxnSp>
        <p:nvCxnSpPr>
          <p:cNvPr id="14" name="Straight Connector 7"/>
          <p:cNvCxnSpPr>
            <a:cxnSpLocks/>
          </p:cNvCxnSpPr>
          <p:nvPr/>
        </p:nvCxnSpPr>
        <p:spPr>
          <a:xfrm>
            <a:off x="2337268" y="1045987"/>
            <a:ext cx="8366678" cy="107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Imagen que contiene LEGO, cosa, juguete&#10;&#10;Descripción generada con confianza muy alt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176452"/>
            <a:ext cx="1679515" cy="15045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AF7208-44E2-4A72-85B3-96EABCF21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graphicEl>
                                              <a:dgm id="{01AF7208-44E2-4A72-85B3-96EABCF21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09CCCB-5306-42F9-8C77-F12EEBDEC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graphicEl>
                                              <a:dgm id="{7509CCCB-5306-42F9-8C77-F12EEBDEC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C742B8-098E-4BA7-B171-05625817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graphicEl>
                                              <a:dgm id="{99C742B8-098E-4BA7-B171-05625817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6A36C7-8265-4E4B-8186-2EB2B40D2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graphicEl>
                                              <a:dgm id="{AF6A36C7-8265-4E4B-8186-2EB2B40D2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974B1-F2F1-4E3E-8FDD-AF2343598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graphicEl>
                                              <a:dgm id="{2E2974B1-F2F1-4E3E-8FDD-AF2343598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366A4E-DFD1-4F28-A396-E20E74150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graphicEl>
                                              <a:dgm id="{DA366A4E-DFD1-4F28-A396-E20E74150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1EF4B1-3FA1-4D5A-8BB4-E8DDB0203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graphicEl>
                                              <a:dgm id="{351EF4B1-3FA1-4D5A-8BB4-E8DDB0203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61C48E-5002-4E29-B873-EB9B0DF09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graphicEl>
                                              <a:dgm id="{3A61C48E-5002-4E29-B873-EB9B0DF09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0B346C-A5A2-4B5E-8C13-2FBDF1F59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graphicEl>
                                              <a:dgm id="{960B346C-A5A2-4B5E-8C13-2FBDF1F59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576B5-DB7A-43BF-968E-5D54A6B9C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>
                                            <p:graphicEl>
                                              <a:dgm id="{803576B5-DB7A-43BF-968E-5D54A6B9C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  <p:bldGraphic spid="3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IMPLEMENTACIÓN</a:t>
            </a:r>
          </a:p>
        </p:txBody>
      </p:sp>
      <p:cxnSp>
        <p:nvCxnSpPr>
          <p:cNvPr id="30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1692840" y="1467051"/>
            <a:ext cx="88022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Control Operacional</a:t>
            </a:r>
          </a:p>
          <a:p>
            <a:endParaRPr lang="es-AR" sz="32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Reducir los riesgos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 significativos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Implementar </a:t>
            </a:r>
            <a:r>
              <a:rPr lang="es-AR" sz="32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Políticas Operacionales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Desarrollar </a:t>
            </a:r>
            <a:r>
              <a:rPr lang="es-AR" sz="3200" b="1" dirty="0">
                <a:solidFill>
                  <a:srgbClr val="7030A0"/>
                </a:solidFill>
                <a:latin typeface="Lato" panose="020B0604020202020204" charset="0"/>
                <a:cs typeface="Arial" panose="020B0604020202020204" pitchFamily="34" charset="0"/>
              </a:rPr>
              <a:t>Procedimientos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 documentados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Aplicar </a:t>
            </a:r>
            <a:r>
              <a:rPr lang="es-AR" sz="3200" b="1" dirty="0">
                <a:solidFill>
                  <a:srgbClr val="269B53"/>
                </a:solidFill>
                <a:latin typeface="Lato" panose="020B0604020202020204" charset="0"/>
                <a:cs typeface="Arial" panose="020B0604020202020204" pitchFamily="34" charset="0"/>
              </a:rPr>
              <a:t>Controles</a:t>
            </a:r>
          </a:p>
        </p:txBody>
      </p:sp>
      <p:pic>
        <p:nvPicPr>
          <p:cNvPr id="4" name="Imagen 3" descr="Imagen que contiene cosa, LEGO&#10;&#10;Descripción generada con confianza muy al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17" y="3814621"/>
            <a:ext cx="3408601" cy="27664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IMPLEMENTACIÓN</a:t>
            </a:r>
          </a:p>
        </p:txBody>
      </p:sp>
      <p:cxnSp>
        <p:nvCxnSpPr>
          <p:cNvPr id="30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1588654" y="1367438"/>
            <a:ext cx="909781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Competencia, Formación y Toma de Conciencia</a:t>
            </a:r>
          </a:p>
          <a:p>
            <a:pPr>
              <a:spcAft>
                <a:spcPts val="600"/>
              </a:spcAft>
            </a:pPr>
            <a:endParaRPr lang="es-AR" sz="1200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000" dirty="0">
                <a:latin typeface="Lato" panose="020B0604020202020204" charset="0"/>
                <a:cs typeface="Arial" panose="020B0604020202020204" pitchFamily="34" charset="0"/>
              </a:rPr>
              <a:t>Funcionarios </a:t>
            </a:r>
            <a:r>
              <a:rPr lang="es-AR" sz="30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Competentes:</a:t>
            </a:r>
          </a:p>
          <a:p>
            <a:pPr marL="2855913" lvl="5" indent="-392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educación</a:t>
            </a:r>
          </a:p>
          <a:p>
            <a:pPr marL="2855913" lvl="5" indent="-392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formación</a:t>
            </a:r>
          </a:p>
          <a:p>
            <a:pPr marL="2855913" lvl="5" indent="-392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experiencia</a:t>
            </a:r>
          </a:p>
          <a:p>
            <a:pPr marL="569913" indent="-3921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000" dirty="0">
                <a:latin typeface="Lato" panose="020B0604020202020204" charset="0"/>
                <a:cs typeface="Arial" panose="020B0604020202020204" pitchFamily="34" charset="0"/>
              </a:rPr>
              <a:t>Identificar necesidades, Planificar y Ejecutar </a:t>
            </a:r>
            <a:r>
              <a:rPr lang="es-AR" sz="30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Actividades de Capacitación</a:t>
            </a:r>
          </a:p>
        </p:txBody>
      </p:sp>
      <p:pic>
        <p:nvPicPr>
          <p:cNvPr id="12" name="Imagen 11" descr="Imagen que contiene cosa, LEGO&#10;&#10;Descripción generada con confianza muy al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72" y="4719781"/>
            <a:ext cx="2293346" cy="18613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/>
          <p:nvPr/>
        </p:nvSpPr>
        <p:spPr>
          <a:xfrm>
            <a:off x="1203428" y="1518122"/>
            <a:ext cx="3696213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sz="2900" b="1" dirty="0">
                <a:latin typeface="Lato" panose="020B0604020202020204" charset="0"/>
                <a:cs typeface="Arial" panose="020B0604020202020204" pitchFamily="34" charset="0"/>
              </a:rPr>
              <a:t>Gestión de la Información (interna y externa)</a:t>
            </a:r>
          </a:p>
          <a:p>
            <a:pPr>
              <a:spcAft>
                <a:spcPts val="600"/>
              </a:spcAft>
            </a:pPr>
            <a:endParaRPr lang="es-AR" sz="15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Información </a:t>
            </a:r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relevante</a:t>
            </a:r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 y de </a:t>
            </a:r>
            <a:r>
              <a:rPr lang="es-AR" sz="32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calidad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La Información debe ser: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IMPLEMENTACIÓN</a:t>
            </a:r>
          </a:p>
        </p:txBody>
      </p:sp>
      <p:cxnSp>
        <p:nvCxnSpPr>
          <p:cNvPr id="21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hape 115"/>
          <p:cNvSpPr/>
          <p:nvPr/>
        </p:nvSpPr>
        <p:spPr>
          <a:xfrm>
            <a:off x="9088810" y="1298218"/>
            <a:ext cx="2714511" cy="1643018"/>
          </a:xfrm>
          <a:prstGeom prst="ellipse">
            <a:avLst/>
          </a:prstGeom>
          <a:solidFill>
            <a:schemeClr val="accent6">
              <a:lumMod val="60000"/>
              <a:lumOff val="40000"/>
              <a:alpha val="84705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s-PY" sz="19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ACTUALIZADA</a:t>
            </a:r>
          </a:p>
        </p:txBody>
      </p:sp>
      <p:sp>
        <p:nvSpPr>
          <p:cNvPr id="24" name="Shape 116"/>
          <p:cNvSpPr/>
          <p:nvPr/>
        </p:nvSpPr>
        <p:spPr>
          <a:xfrm>
            <a:off x="4654376" y="1278579"/>
            <a:ext cx="2714511" cy="1643018"/>
          </a:xfrm>
          <a:prstGeom prst="ellipse">
            <a:avLst/>
          </a:prstGeom>
          <a:solidFill>
            <a:schemeClr val="accent6">
              <a:lumMod val="50000"/>
              <a:alpha val="85098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s-PY" sz="19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ACCESIBLE</a:t>
            </a:r>
          </a:p>
        </p:txBody>
      </p:sp>
      <p:sp>
        <p:nvSpPr>
          <p:cNvPr id="25" name="Shape 118"/>
          <p:cNvSpPr/>
          <p:nvPr/>
        </p:nvSpPr>
        <p:spPr>
          <a:xfrm>
            <a:off x="6844857" y="1278579"/>
            <a:ext cx="2714511" cy="1643018"/>
          </a:xfrm>
          <a:prstGeom prst="ellipse">
            <a:avLst/>
          </a:prstGeom>
          <a:solidFill>
            <a:schemeClr val="accent6">
              <a:lumMod val="75000"/>
              <a:alpha val="84705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s-PY" sz="19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CORRECTA</a:t>
            </a:r>
          </a:p>
        </p:txBody>
      </p:sp>
      <p:sp>
        <p:nvSpPr>
          <p:cNvPr id="26" name="Shape 115"/>
          <p:cNvSpPr/>
          <p:nvPr/>
        </p:nvSpPr>
        <p:spPr>
          <a:xfrm>
            <a:off x="9079574" y="2972848"/>
            <a:ext cx="2714511" cy="1643018"/>
          </a:xfrm>
          <a:prstGeom prst="ellipse">
            <a:avLst/>
          </a:prstGeom>
          <a:solidFill>
            <a:srgbClr val="FF00FF">
              <a:alpha val="84705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s-PY" sz="19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OPORTUNA</a:t>
            </a:r>
          </a:p>
        </p:txBody>
      </p:sp>
      <p:sp>
        <p:nvSpPr>
          <p:cNvPr id="27" name="Shape 116"/>
          <p:cNvSpPr/>
          <p:nvPr/>
        </p:nvSpPr>
        <p:spPr>
          <a:xfrm>
            <a:off x="4645140" y="2953209"/>
            <a:ext cx="2714511" cy="1643018"/>
          </a:xfrm>
          <a:prstGeom prst="ellipse">
            <a:avLst/>
          </a:prstGeom>
          <a:solidFill>
            <a:srgbClr val="7030A0">
              <a:alpha val="85098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s-PY" sz="19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PROTEGIDA</a:t>
            </a:r>
          </a:p>
        </p:txBody>
      </p:sp>
      <p:sp>
        <p:nvSpPr>
          <p:cNvPr id="32" name="Shape 118"/>
          <p:cNvSpPr/>
          <p:nvPr/>
        </p:nvSpPr>
        <p:spPr>
          <a:xfrm>
            <a:off x="6835621" y="2953209"/>
            <a:ext cx="2714511" cy="1643018"/>
          </a:xfrm>
          <a:prstGeom prst="ellipse">
            <a:avLst/>
          </a:prstGeom>
          <a:solidFill>
            <a:srgbClr val="CC00FF">
              <a:alpha val="8431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s-PY" sz="19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SUFICIENTE</a:t>
            </a:r>
          </a:p>
        </p:txBody>
      </p:sp>
      <p:sp>
        <p:nvSpPr>
          <p:cNvPr id="33" name="Shape 115"/>
          <p:cNvSpPr/>
          <p:nvPr/>
        </p:nvSpPr>
        <p:spPr>
          <a:xfrm>
            <a:off x="9063046" y="4663206"/>
            <a:ext cx="2714511" cy="1643018"/>
          </a:xfrm>
          <a:prstGeom prst="ellipse">
            <a:avLst/>
          </a:prstGeom>
          <a:solidFill>
            <a:schemeClr val="accent1">
              <a:lumMod val="60000"/>
              <a:lumOff val="40000"/>
              <a:alpha val="84705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s-PY" sz="1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CONSERVABLE</a:t>
            </a:r>
          </a:p>
        </p:txBody>
      </p:sp>
      <p:sp>
        <p:nvSpPr>
          <p:cNvPr id="34" name="Shape 116"/>
          <p:cNvSpPr/>
          <p:nvPr/>
        </p:nvSpPr>
        <p:spPr>
          <a:xfrm>
            <a:off x="4628612" y="4643567"/>
            <a:ext cx="2714511" cy="1643018"/>
          </a:xfrm>
          <a:prstGeom prst="ellipse">
            <a:avLst/>
          </a:prstGeom>
          <a:solidFill>
            <a:srgbClr val="0070C0">
              <a:alpha val="85098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s-PY" sz="19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VÁLIDA</a:t>
            </a:r>
            <a:endParaRPr lang="es-PY" sz="19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Shape 118"/>
          <p:cNvSpPr/>
          <p:nvPr/>
        </p:nvSpPr>
        <p:spPr>
          <a:xfrm>
            <a:off x="6819093" y="4643567"/>
            <a:ext cx="2714511" cy="1643018"/>
          </a:xfrm>
          <a:prstGeom prst="ellipse">
            <a:avLst/>
          </a:prstGeom>
          <a:solidFill>
            <a:srgbClr val="537CFF">
              <a:alpha val="8431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s-PY" sz="19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VERIFICABLE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/>
          <p:nvPr/>
        </p:nvSpPr>
        <p:spPr>
          <a:xfrm>
            <a:off x="1178386" y="1367438"/>
            <a:ext cx="104102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Comunicación (Interna y Externa)</a:t>
            </a:r>
          </a:p>
          <a:p>
            <a:endParaRPr lang="es-AR" sz="28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Garantizar la </a:t>
            </a:r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circulación fluida y transparente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 de la información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Rendición de Cuentas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 hacia la Ciudadanía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AR" sz="3200" b="1" dirty="0">
                <a:solidFill>
                  <a:srgbClr val="7030A0"/>
                </a:solidFill>
                <a:latin typeface="Lato" panose="020B0604020202020204" charset="0"/>
                <a:cs typeface="Arial" panose="020B0604020202020204" pitchFamily="34" charset="0"/>
              </a:rPr>
              <a:t>proyectos a emprender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AR" sz="32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uso de los recursos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AR" sz="3200" b="1" dirty="0">
                <a:solidFill>
                  <a:srgbClr val="00B050"/>
                </a:solidFill>
                <a:latin typeface="Lato" panose="020B0604020202020204" charset="0"/>
                <a:cs typeface="Arial" panose="020B0604020202020204" pitchFamily="34" charset="0"/>
              </a:rPr>
              <a:t>rendimiento de la gestión</a:t>
            </a:r>
          </a:p>
        </p:txBody>
      </p:sp>
      <p:pic>
        <p:nvPicPr>
          <p:cNvPr id="12" name="Imagen 11" descr="Imagen que contiene cosa, LEGO&#10;&#10;Descripción generada con confianza muy al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72" y="4719781"/>
            <a:ext cx="2293346" cy="1861321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2024888" y="41036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IMPLEMENTACIÓN</a:t>
            </a:r>
          </a:p>
        </p:txBody>
      </p:sp>
      <p:cxnSp>
        <p:nvCxnSpPr>
          <p:cNvPr id="14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de flecha 24"/>
          <p:cNvCxnSpPr/>
          <p:nvPr/>
        </p:nvCxnSpPr>
        <p:spPr>
          <a:xfrm flipV="1">
            <a:off x="5317128" y="3465261"/>
            <a:ext cx="855468" cy="52215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1828801" y="2875543"/>
            <a:ext cx="3696096" cy="3423657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2" name="Conector recto de flecha 31"/>
          <p:cNvCxnSpPr/>
          <p:nvPr/>
        </p:nvCxnSpPr>
        <p:spPr>
          <a:xfrm flipV="1">
            <a:off x="5451008" y="3800854"/>
            <a:ext cx="2951956" cy="27900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5487952" y="4257950"/>
            <a:ext cx="2791559" cy="65266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5524896" y="4487852"/>
            <a:ext cx="860108" cy="9174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8"/>
          <p:cNvSpPr txBox="1"/>
          <p:nvPr/>
        </p:nvSpPr>
        <p:spPr>
          <a:xfrm>
            <a:off x="2139159" y="42624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EVALUACIÓN</a:t>
            </a:r>
          </a:p>
        </p:txBody>
      </p:sp>
      <p:cxnSp>
        <p:nvCxnSpPr>
          <p:cNvPr id="30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1179887" y="1405649"/>
            <a:ext cx="10410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b="1" dirty="0">
                <a:latin typeface="Lato" panose="020B0604020202020204" charset="0"/>
                <a:cs typeface="Arial" panose="020B0604020202020204" pitchFamily="34" charset="0"/>
              </a:rPr>
              <a:t>Seguimiento y Medición del Control Interno</a:t>
            </a:r>
          </a:p>
          <a:p>
            <a:endParaRPr lang="es-AR" sz="20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Indicadores (tableros)</a:t>
            </a:r>
          </a:p>
        </p:txBody>
      </p:sp>
      <p:pic>
        <p:nvPicPr>
          <p:cNvPr id="12" name="Picture 2" descr="http://dosmasdos.com.ar/wp-content/uploads/2013/10/Foto-Preven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043" y="134357"/>
            <a:ext cx="1708961" cy="12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rma libre: forma 15"/>
          <p:cNvSpPr/>
          <p:nvPr/>
        </p:nvSpPr>
        <p:spPr>
          <a:xfrm>
            <a:off x="5724222" y="2571365"/>
            <a:ext cx="2464455" cy="1174023"/>
          </a:xfrm>
          <a:custGeom>
            <a:avLst/>
            <a:gdLst>
              <a:gd name="connsiteX0" fmla="*/ 0 w 2304256"/>
              <a:gd name="connsiteY0" fmla="*/ 539353 h 1078706"/>
              <a:gd name="connsiteX1" fmla="*/ 1152128 w 2304256"/>
              <a:gd name="connsiteY1" fmla="*/ 0 h 1078706"/>
              <a:gd name="connsiteX2" fmla="*/ 2304256 w 2304256"/>
              <a:gd name="connsiteY2" fmla="*/ 539353 h 1078706"/>
              <a:gd name="connsiteX3" fmla="*/ 1152128 w 2304256"/>
              <a:gd name="connsiteY3" fmla="*/ 1078706 h 1078706"/>
              <a:gd name="connsiteX4" fmla="*/ 0 w 2304256"/>
              <a:gd name="connsiteY4" fmla="*/ 539353 h 10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1078706">
                <a:moveTo>
                  <a:pt x="0" y="539353"/>
                </a:moveTo>
                <a:cubicBezTo>
                  <a:pt x="0" y="241477"/>
                  <a:pt x="515825" y="0"/>
                  <a:pt x="1152128" y="0"/>
                </a:cubicBezTo>
                <a:cubicBezTo>
                  <a:pt x="1788431" y="0"/>
                  <a:pt x="2304256" y="241477"/>
                  <a:pt x="2304256" y="539353"/>
                </a:cubicBezTo>
                <a:cubicBezTo>
                  <a:pt x="2304256" y="837229"/>
                  <a:pt x="1788431" y="1078706"/>
                  <a:pt x="1152128" y="1078706"/>
                </a:cubicBezTo>
                <a:cubicBezTo>
                  <a:pt x="515825" y="1078706"/>
                  <a:pt x="0" y="837229"/>
                  <a:pt x="0" y="539353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598923"/>
              <a:satOff val="-11992"/>
              <a:lumOff val="441"/>
              <a:alphaOff val="0"/>
            </a:schemeClr>
          </a:fillRef>
          <a:effectRef idx="2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880" tIns="169403" rIns="348880" bIns="1694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/>
              <a:t>Desempeño de Funcionarios</a:t>
            </a:r>
            <a:endParaRPr lang="es-AR" sz="1800" b="1" kern="1200" dirty="0"/>
          </a:p>
        </p:txBody>
      </p:sp>
      <p:sp>
        <p:nvSpPr>
          <p:cNvPr id="17" name="Forma libre: forma 16"/>
          <p:cNvSpPr/>
          <p:nvPr/>
        </p:nvSpPr>
        <p:spPr>
          <a:xfrm>
            <a:off x="8028479" y="3231054"/>
            <a:ext cx="2304256" cy="1078706"/>
          </a:xfrm>
          <a:custGeom>
            <a:avLst/>
            <a:gdLst>
              <a:gd name="connsiteX0" fmla="*/ 0 w 2304256"/>
              <a:gd name="connsiteY0" fmla="*/ 539353 h 1078706"/>
              <a:gd name="connsiteX1" fmla="*/ 1152128 w 2304256"/>
              <a:gd name="connsiteY1" fmla="*/ 0 h 1078706"/>
              <a:gd name="connsiteX2" fmla="*/ 2304256 w 2304256"/>
              <a:gd name="connsiteY2" fmla="*/ 539353 h 1078706"/>
              <a:gd name="connsiteX3" fmla="*/ 1152128 w 2304256"/>
              <a:gd name="connsiteY3" fmla="*/ 1078706 h 1078706"/>
              <a:gd name="connsiteX4" fmla="*/ 0 w 2304256"/>
              <a:gd name="connsiteY4" fmla="*/ 539353 h 10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1078706">
                <a:moveTo>
                  <a:pt x="0" y="539353"/>
                </a:moveTo>
                <a:cubicBezTo>
                  <a:pt x="0" y="241477"/>
                  <a:pt x="515825" y="0"/>
                  <a:pt x="1152128" y="0"/>
                </a:cubicBezTo>
                <a:cubicBezTo>
                  <a:pt x="1788431" y="0"/>
                  <a:pt x="2304256" y="241477"/>
                  <a:pt x="2304256" y="539353"/>
                </a:cubicBezTo>
                <a:cubicBezTo>
                  <a:pt x="2304256" y="837229"/>
                  <a:pt x="1788431" y="1078706"/>
                  <a:pt x="1152128" y="1078706"/>
                </a:cubicBezTo>
                <a:cubicBezTo>
                  <a:pt x="515825" y="1078706"/>
                  <a:pt x="0" y="837229"/>
                  <a:pt x="0" y="539353"/>
                </a:cubicBezTo>
                <a:close/>
              </a:path>
            </a:pathLst>
          </a:custGeom>
          <a:solidFill>
            <a:srgbClr val="FF4F4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5197846"/>
              <a:satOff val="-23984"/>
              <a:lumOff val="883"/>
              <a:alphaOff val="0"/>
            </a:schemeClr>
          </a:fillRef>
          <a:effectRef idx="2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880" tIns="169403" rIns="348880" bIns="1694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/>
              <a:t>Riesgos</a:t>
            </a:r>
            <a:endParaRPr lang="es-AR" sz="1800" b="1" kern="1200" dirty="0"/>
          </a:p>
        </p:txBody>
      </p:sp>
      <p:sp>
        <p:nvSpPr>
          <p:cNvPr id="18" name="Forma libre: forma 17"/>
          <p:cNvSpPr/>
          <p:nvPr/>
        </p:nvSpPr>
        <p:spPr>
          <a:xfrm>
            <a:off x="8028479" y="4487852"/>
            <a:ext cx="2304256" cy="1078706"/>
          </a:xfrm>
          <a:custGeom>
            <a:avLst/>
            <a:gdLst>
              <a:gd name="connsiteX0" fmla="*/ 0 w 2304256"/>
              <a:gd name="connsiteY0" fmla="*/ 539353 h 1078706"/>
              <a:gd name="connsiteX1" fmla="*/ 1152128 w 2304256"/>
              <a:gd name="connsiteY1" fmla="*/ 0 h 1078706"/>
              <a:gd name="connsiteX2" fmla="*/ 2304256 w 2304256"/>
              <a:gd name="connsiteY2" fmla="*/ 539353 h 1078706"/>
              <a:gd name="connsiteX3" fmla="*/ 1152128 w 2304256"/>
              <a:gd name="connsiteY3" fmla="*/ 1078706 h 1078706"/>
              <a:gd name="connsiteX4" fmla="*/ 0 w 2304256"/>
              <a:gd name="connsiteY4" fmla="*/ 539353 h 10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1078706">
                <a:moveTo>
                  <a:pt x="0" y="539353"/>
                </a:moveTo>
                <a:cubicBezTo>
                  <a:pt x="0" y="241477"/>
                  <a:pt x="515825" y="0"/>
                  <a:pt x="1152128" y="0"/>
                </a:cubicBezTo>
                <a:cubicBezTo>
                  <a:pt x="1788431" y="0"/>
                  <a:pt x="2304256" y="241477"/>
                  <a:pt x="2304256" y="539353"/>
                </a:cubicBezTo>
                <a:cubicBezTo>
                  <a:pt x="2304256" y="837229"/>
                  <a:pt x="1788431" y="1078706"/>
                  <a:pt x="1152128" y="1078706"/>
                </a:cubicBezTo>
                <a:cubicBezTo>
                  <a:pt x="515825" y="1078706"/>
                  <a:pt x="0" y="837229"/>
                  <a:pt x="0" y="539353"/>
                </a:cubicBez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7796769"/>
              <a:satOff val="-35976"/>
              <a:lumOff val="1324"/>
              <a:alphaOff val="0"/>
            </a:schemeClr>
          </a:fillRef>
          <a:effectRef idx="2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880" tIns="169403" rIns="348880" bIns="1694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/>
              <a:t>Gestión Institucional</a:t>
            </a:r>
            <a:endParaRPr lang="es-AR" sz="1800" b="1" kern="1200" dirty="0"/>
          </a:p>
        </p:txBody>
      </p:sp>
      <p:sp>
        <p:nvSpPr>
          <p:cNvPr id="19" name="Forma libre: forma 18"/>
          <p:cNvSpPr/>
          <p:nvPr/>
        </p:nvSpPr>
        <p:spPr>
          <a:xfrm>
            <a:off x="5884422" y="5145079"/>
            <a:ext cx="2304256" cy="1078706"/>
          </a:xfrm>
          <a:custGeom>
            <a:avLst/>
            <a:gdLst>
              <a:gd name="connsiteX0" fmla="*/ 0 w 2304256"/>
              <a:gd name="connsiteY0" fmla="*/ 539353 h 1078706"/>
              <a:gd name="connsiteX1" fmla="*/ 1152128 w 2304256"/>
              <a:gd name="connsiteY1" fmla="*/ 0 h 1078706"/>
              <a:gd name="connsiteX2" fmla="*/ 2304256 w 2304256"/>
              <a:gd name="connsiteY2" fmla="*/ 539353 h 1078706"/>
              <a:gd name="connsiteX3" fmla="*/ 1152128 w 2304256"/>
              <a:gd name="connsiteY3" fmla="*/ 1078706 h 1078706"/>
              <a:gd name="connsiteX4" fmla="*/ 0 w 2304256"/>
              <a:gd name="connsiteY4" fmla="*/ 539353 h 10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1078706">
                <a:moveTo>
                  <a:pt x="0" y="539353"/>
                </a:moveTo>
                <a:cubicBezTo>
                  <a:pt x="0" y="241477"/>
                  <a:pt x="515825" y="0"/>
                  <a:pt x="1152128" y="0"/>
                </a:cubicBezTo>
                <a:cubicBezTo>
                  <a:pt x="1788431" y="0"/>
                  <a:pt x="2304256" y="241477"/>
                  <a:pt x="2304256" y="539353"/>
                </a:cubicBezTo>
                <a:cubicBezTo>
                  <a:pt x="2304256" y="837229"/>
                  <a:pt x="1788431" y="1078706"/>
                  <a:pt x="1152128" y="1078706"/>
                </a:cubicBezTo>
                <a:cubicBezTo>
                  <a:pt x="515825" y="1078706"/>
                  <a:pt x="0" y="837229"/>
                  <a:pt x="0" y="539353"/>
                </a:cubicBezTo>
                <a:close/>
              </a:path>
            </a:pathLst>
          </a:custGeom>
          <a:solidFill>
            <a:srgbClr val="CC00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880" tIns="169403" rIns="348880" bIns="1694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/>
              <a:t>Impacto de los Resultados</a:t>
            </a:r>
            <a:endParaRPr lang="es-AR" sz="1800" b="1" kern="1200" dirty="0"/>
          </a:p>
        </p:txBody>
      </p:sp>
      <p:sp>
        <p:nvSpPr>
          <p:cNvPr id="21" name="Forma libre: forma 20"/>
          <p:cNvSpPr/>
          <p:nvPr/>
        </p:nvSpPr>
        <p:spPr>
          <a:xfrm>
            <a:off x="2943728" y="3050992"/>
            <a:ext cx="1608677" cy="1639100"/>
          </a:xfrm>
          <a:custGeom>
            <a:avLst/>
            <a:gdLst>
              <a:gd name="connsiteX0" fmla="*/ 0 w 1645922"/>
              <a:gd name="connsiteY0" fmla="*/ 822961 h 1645922"/>
              <a:gd name="connsiteX1" fmla="*/ 822961 w 1645922"/>
              <a:gd name="connsiteY1" fmla="*/ 0 h 1645922"/>
              <a:gd name="connsiteX2" fmla="*/ 1645922 w 1645922"/>
              <a:gd name="connsiteY2" fmla="*/ 822961 h 1645922"/>
              <a:gd name="connsiteX3" fmla="*/ 822961 w 1645922"/>
              <a:gd name="connsiteY3" fmla="*/ 1645922 h 1645922"/>
              <a:gd name="connsiteX4" fmla="*/ 0 w 1645922"/>
              <a:gd name="connsiteY4" fmla="*/ 822961 h 16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2" h="1645922">
                <a:moveTo>
                  <a:pt x="0" y="822961"/>
                </a:moveTo>
                <a:cubicBezTo>
                  <a:pt x="0" y="368452"/>
                  <a:pt x="368452" y="0"/>
                  <a:pt x="822961" y="0"/>
                </a:cubicBezTo>
                <a:cubicBezTo>
                  <a:pt x="1277470" y="0"/>
                  <a:pt x="1645922" y="368452"/>
                  <a:pt x="1645922" y="822961"/>
                </a:cubicBezTo>
                <a:cubicBezTo>
                  <a:pt x="1645922" y="1277470"/>
                  <a:pt x="1277470" y="1645922"/>
                  <a:pt x="822961" y="1645922"/>
                </a:cubicBezTo>
                <a:cubicBezTo>
                  <a:pt x="368452" y="1645922"/>
                  <a:pt x="0" y="1277470"/>
                  <a:pt x="0" y="822961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9456" tIns="288036" rIns="219456" bIns="3657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dirty="0"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Factor Clave</a:t>
            </a:r>
            <a:endParaRPr lang="es-AR" sz="1600" kern="1200" dirty="0"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Forma libre: forma 21"/>
          <p:cNvSpPr/>
          <p:nvPr/>
        </p:nvSpPr>
        <p:spPr>
          <a:xfrm>
            <a:off x="3748068" y="4167088"/>
            <a:ext cx="1608677" cy="1639100"/>
          </a:xfrm>
          <a:custGeom>
            <a:avLst/>
            <a:gdLst>
              <a:gd name="connsiteX0" fmla="*/ 0 w 1645922"/>
              <a:gd name="connsiteY0" fmla="*/ 822961 h 1645922"/>
              <a:gd name="connsiteX1" fmla="*/ 822961 w 1645922"/>
              <a:gd name="connsiteY1" fmla="*/ 0 h 1645922"/>
              <a:gd name="connsiteX2" fmla="*/ 1645922 w 1645922"/>
              <a:gd name="connsiteY2" fmla="*/ 822961 h 1645922"/>
              <a:gd name="connsiteX3" fmla="*/ 822961 w 1645922"/>
              <a:gd name="connsiteY3" fmla="*/ 1645922 h 1645922"/>
              <a:gd name="connsiteX4" fmla="*/ 0 w 1645922"/>
              <a:gd name="connsiteY4" fmla="*/ 822961 h 16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2" h="1645922">
                <a:moveTo>
                  <a:pt x="0" y="822961"/>
                </a:moveTo>
                <a:cubicBezTo>
                  <a:pt x="0" y="368452"/>
                  <a:pt x="368452" y="0"/>
                  <a:pt x="822961" y="0"/>
                </a:cubicBezTo>
                <a:cubicBezTo>
                  <a:pt x="1277470" y="0"/>
                  <a:pt x="1645922" y="368452"/>
                  <a:pt x="1645922" y="822961"/>
                </a:cubicBezTo>
                <a:cubicBezTo>
                  <a:pt x="1645922" y="1277470"/>
                  <a:pt x="1277470" y="1645922"/>
                  <a:pt x="822961" y="1645922"/>
                </a:cubicBezTo>
                <a:cubicBezTo>
                  <a:pt x="368452" y="1645922"/>
                  <a:pt x="0" y="1277470"/>
                  <a:pt x="0" y="822961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91440" tIns="457200" rIns="0" bIns="31546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kern="1200" dirty="0"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Fórmulas y Fuentes</a:t>
            </a:r>
            <a:endParaRPr lang="es-AR" sz="1600" kern="1200" dirty="0"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Forma libre: forma 22"/>
          <p:cNvSpPr/>
          <p:nvPr/>
        </p:nvSpPr>
        <p:spPr>
          <a:xfrm>
            <a:off x="2272744" y="4207655"/>
            <a:ext cx="1608677" cy="1639100"/>
          </a:xfrm>
          <a:custGeom>
            <a:avLst/>
            <a:gdLst>
              <a:gd name="connsiteX0" fmla="*/ 0 w 1645922"/>
              <a:gd name="connsiteY0" fmla="*/ 822961 h 1645922"/>
              <a:gd name="connsiteX1" fmla="*/ 822961 w 1645922"/>
              <a:gd name="connsiteY1" fmla="*/ 0 h 1645922"/>
              <a:gd name="connsiteX2" fmla="*/ 1645922 w 1645922"/>
              <a:gd name="connsiteY2" fmla="*/ 822961 h 1645922"/>
              <a:gd name="connsiteX3" fmla="*/ 822961 w 1645922"/>
              <a:gd name="connsiteY3" fmla="*/ 1645922 h 1645922"/>
              <a:gd name="connsiteX4" fmla="*/ 0 w 1645922"/>
              <a:gd name="connsiteY4" fmla="*/ 822961 h 16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2" h="1645922">
                <a:moveTo>
                  <a:pt x="0" y="822961"/>
                </a:moveTo>
                <a:cubicBezTo>
                  <a:pt x="0" y="368452"/>
                  <a:pt x="368452" y="0"/>
                  <a:pt x="822961" y="0"/>
                </a:cubicBezTo>
                <a:cubicBezTo>
                  <a:pt x="1277470" y="0"/>
                  <a:pt x="1645922" y="368452"/>
                  <a:pt x="1645922" y="822961"/>
                </a:cubicBezTo>
                <a:cubicBezTo>
                  <a:pt x="1645922" y="1277470"/>
                  <a:pt x="1277470" y="1645922"/>
                  <a:pt x="822961" y="1645922"/>
                </a:cubicBezTo>
                <a:cubicBezTo>
                  <a:pt x="368452" y="1645922"/>
                  <a:pt x="0" y="1277470"/>
                  <a:pt x="0" y="822961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54991" tIns="425197" rIns="182880" bIns="31546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kern="1200" dirty="0"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Frecuencias y Metas</a:t>
            </a:r>
            <a:endParaRPr lang="es-AR" sz="1600" kern="1200" dirty="0"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1" grpId="0" uiExpand="1" build="p" bldLvl="5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19462" y="377328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CONTENIDO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>
                <a:solidFill>
                  <a:srgbClr val="0070C0"/>
                </a:solidFill>
                <a:latin typeface="Raleway"/>
              </a:rPr>
              <a:t>DEL CURSO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93368" y="1253473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1524374" y="1724971"/>
            <a:ext cx="9542677" cy="436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Control Interno. Objetivos y Modelos. Las razones del cambio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Enfoque basado en Procesos y en Riesgos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Esquema MECIP:2015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Introducción a los Componentes:</a:t>
            </a:r>
          </a:p>
          <a:p>
            <a:pPr marL="1371600" lvl="2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Ambiente de Control</a:t>
            </a:r>
          </a:p>
          <a:p>
            <a:pPr marL="1371600" lvl="2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Control de Planificación</a:t>
            </a:r>
          </a:p>
          <a:p>
            <a:pPr marL="1371600" lvl="2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Control de Implementación</a:t>
            </a:r>
          </a:p>
          <a:p>
            <a:pPr marL="1371600" lvl="2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Control de Evaluación</a:t>
            </a:r>
          </a:p>
          <a:p>
            <a:pPr marL="1371600" lvl="2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Control para la Mejora</a:t>
            </a:r>
          </a:p>
          <a:p>
            <a:pPr marL="914400" lvl="1" indent="-45720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Tabla Comparativa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6"/>
          <a:stretch/>
        </p:blipFill>
        <p:spPr>
          <a:xfrm>
            <a:off x="8199620" y="2666275"/>
            <a:ext cx="2630383" cy="32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/>
          <p:nvPr/>
        </p:nvSpPr>
        <p:spPr>
          <a:xfrm>
            <a:off x="1178386" y="1367438"/>
            <a:ext cx="104102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Seguimiento y Medición del Control Interno</a:t>
            </a:r>
          </a:p>
          <a:p>
            <a:endParaRPr lang="es-AR" sz="20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Auditoría Interna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Evaluar y verificar la satisfacción de: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AR" sz="2800" dirty="0">
                <a:latin typeface="Lato" panose="020B0604020202020204" charset="0"/>
                <a:cs typeface="Arial" panose="020B0604020202020204" pitchFamily="34" charset="0"/>
              </a:rPr>
              <a:t>requisitos MECIP:2015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AR" sz="2800" dirty="0">
                <a:latin typeface="Lato" panose="020B0604020202020204" charset="0"/>
                <a:cs typeface="Arial" panose="020B0604020202020204" pitchFamily="34" charset="0"/>
              </a:rPr>
              <a:t>requisitos propios del sistema de control interno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AR" sz="2800" dirty="0">
                <a:latin typeface="Lato" panose="020B0604020202020204" charset="0"/>
                <a:cs typeface="Arial" panose="020B0604020202020204" pitchFamily="34" charset="0"/>
              </a:rPr>
              <a:t>cumplimiento de la normativa legal vigente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AR" sz="2800" dirty="0">
                <a:latin typeface="Lato" panose="020B0604020202020204" charset="0"/>
                <a:cs typeface="Arial" panose="020B0604020202020204" pitchFamily="34" charset="0"/>
              </a:rPr>
              <a:t>nivel de implementación y eficacia del control</a:t>
            </a:r>
          </a:p>
        </p:txBody>
      </p:sp>
      <p:pic>
        <p:nvPicPr>
          <p:cNvPr id="12" name="Picture 2" descr="http://dosmasdos.com.ar/wp-content/uploads/2013/10/Foto-Preven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509" y="5663431"/>
            <a:ext cx="1463040" cy="10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2139159" y="426240"/>
            <a:ext cx="813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EVALUACIÓN</a:t>
            </a:r>
          </a:p>
        </p:txBody>
      </p:sp>
      <p:cxnSp>
        <p:nvCxnSpPr>
          <p:cNvPr id="14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2024888" y="410360"/>
            <a:ext cx="813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MEJORA</a:t>
            </a:r>
            <a:endParaRPr lang="es-ES" sz="3600" b="1" dirty="0">
              <a:solidFill>
                <a:srgbClr val="0070C0"/>
              </a:solidFill>
              <a:latin typeface="Lato" panose="020B060402020202020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1178386" y="1469034"/>
            <a:ext cx="1041023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Análisis Crítico por la Dirección</a:t>
            </a:r>
          </a:p>
          <a:p>
            <a:endParaRPr lang="es-AR" sz="2000" b="1" dirty="0">
              <a:latin typeface="Lato" panose="020B0604020202020204" charset="0"/>
              <a:cs typeface="Arial" panose="020B0604020202020204" pitchFamily="34" charset="0"/>
            </a:endParaRPr>
          </a:p>
          <a:p>
            <a:endParaRPr lang="es-AR" sz="20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Conveniencia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AR" sz="3200" b="1" dirty="0">
              <a:solidFill>
                <a:schemeClr val="accent1">
                  <a:lumMod val="75000"/>
                </a:schemeClr>
              </a:solidFill>
              <a:latin typeface="Lato" panose="020B060402020202020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Adecuación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AR" sz="3200" b="1" dirty="0">
              <a:solidFill>
                <a:schemeClr val="accent1">
                  <a:lumMod val="75000"/>
                </a:schemeClr>
              </a:solidFill>
              <a:latin typeface="Lato" panose="020B060402020202020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Eficacia</a:t>
            </a:r>
            <a:endParaRPr lang="es-AR" sz="2800" dirty="0">
              <a:latin typeface="Lato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wasanga.com/ingresoautomaticoseguro/files/2015/03/conseguir-objetivos.png?id=danielos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08" y="147783"/>
            <a:ext cx="1540783" cy="15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89982499"/>
              </p:ext>
            </p:extLst>
          </p:nvPr>
        </p:nvGraphicFramePr>
        <p:xfrm>
          <a:off x="4548462" y="1995242"/>
          <a:ext cx="5948088" cy="373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09E994-6147-4D56-B820-751B8EA8D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E09E994-6147-4D56-B820-751B8EA8D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466441-8215-4AC0-B396-95498BD93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42466441-8215-4AC0-B396-95498BD93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1B44C1-4326-4004-87A1-E9D6AA355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B71B44C1-4326-4004-87A1-E9D6AA355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BBE21D-234D-47E2-B861-EC7668C4B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AFBBE21D-234D-47E2-B861-EC7668C4B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DEAA0B-1B85-4509-8BE9-A0EAEE37E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8FDEAA0B-1B85-4509-8BE9-A0EAEE37E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4C744D-54CB-4CD6-ADDA-CAC992884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B24C744D-54CB-4CD6-ADDA-CAC992884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AAD86E-AA45-446D-9195-64FBAD89C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CFAAD86E-AA45-446D-9195-64FBAD89C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/>
          <p:nvPr/>
        </p:nvSpPr>
        <p:spPr>
          <a:xfrm>
            <a:off x="1178386" y="1367438"/>
            <a:ext cx="54789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b="1" dirty="0">
                <a:latin typeface="Lato" panose="020B0604020202020204" charset="0"/>
                <a:cs typeface="Arial" panose="020B0604020202020204" pitchFamily="34" charset="0"/>
              </a:rPr>
              <a:t>Mejora Continua</a:t>
            </a:r>
          </a:p>
          <a:p>
            <a:endParaRPr lang="es-AR" sz="20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3000" b="1" dirty="0">
                <a:solidFill>
                  <a:schemeClr val="accent1">
                    <a:lumMod val="7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Planes de Mejoramiento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sz="1000" b="1" dirty="0">
              <a:solidFill>
                <a:schemeClr val="accent1">
                  <a:lumMod val="75000"/>
                </a:schemeClr>
              </a:solidFill>
              <a:latin typeface="Lato" panose="020B060402020202020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800" b="1" dirty="0">
                <a:latin typeface="Lato" panose="020B0604020202020204" charset="0"/>
                <a:cs typeface="Arial" panose="020B0604020202020204" pitchFamily="34" charset="0"/>
              </a:rPr>
              <a:t>Institucional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800" b="1" dirty="0">
                <a:latin typeface="Lato" panose="020B0604020202020204" charset="0"/>
                <a:cs typeface="Arial" panose="020B0604020202020204" pitchFamily="34" charset="0"/>
              </a:rPr>
              <a:t>Funcional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800" b="1" dirty="0">
                <a:latin typeface="Lato" panose="020B0604020202020204" charset="0"/>
                <a:cs typeface="Arial" panose="020B0604020202020204" pitchFamily="34" charset="0"/>
              </a:rPr>
              <a:t>Individual</a:t>
            </a:r>
            <a:endParaRPr lang="es-AR" sz="2800" dirty="0">
              <a:latin typeface="La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8" name="Forma libre: forma 7"/>
          <p:cNvSpPr/>
          <p:nvPr/>
        </p:nvSpPr>
        <p:spPr>
          <a:xfrm>
            <a:off x="7382447" y="3533191"/>
            <a:ext cx="2980266" cy="2980266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FFC00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0" tIns="728593" rIns="457200" bIns="7807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/>
              <a:t>Optimización</a:t>
            </a:r>
          </a:p>
        </p:txBody>
      </p:sp>
      <p:sp>
        <p:nvSpPr>
          <p:cNvPr id="9" name="Forma libre: forma 8"/>
          <p:cNvSpPr/>
          <p:nvPr/>
        </p:nvSpPr>
        <p:spPr>
          <a:xfrm>
            <a:off x="5677586" y="2962113"/>
            <a:ext cx="2244329" cy="2286815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FF000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1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0" tIns="571824" rIns="457200" bIns="5718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dirty="0"/>
              <a:t>Corrección</a:t>
            </a:r>
          </a:p>
        </p:txBody>
      </p:sp>
      <p:sp>
        <p:nvSpPr>
          <p:cNvPr id="12" name="Forma libre: forma 11"/>
          <p:cNvSpPr/>
          <p:nvPr/>
        </p:nvSpPr>
        <p:spPr>
          <a:xfrm>
            <a:off x="6738133" y="1212754"/>
            <a:ext cx="2816618" cy="2730648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  <a:solidFill>
            <a:srgbClr val="CC00FF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1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7287" tIns="727287" rIns="727288" bIns="72728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dirty="0"/>
              <a:t>Prevención</a:t>
            </a:r>
          </a:p>
        </p:txBody>
      </p:sp>
      <p:sp>
        <p:nvSpPr>
          <p:cNvPr id="13" name="Flecha: circular 12"/>
          <p:cNvSpPr/>
          <p:nvPr/>
        </p:nvSpPr>
        <p:spPr>
          <a:xfrm>
            <a:off x="7166958" y="3075655"/>
            <a:ext cx="3814741" cy="3814741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  <a:solidFill>
            <a:srgbClr val="FFC00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100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Forma 13"/>
          <p:cNvSpPr/>
          <p:nvPr/>
        </p:nvSpPr>
        <p:spPr>
          <a:xfrm>
            <a:off x="5370594" y="2477281"/>
            <a:ext cx="2771648" cy="277164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FF000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100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/>
        </p:style>
      </p:sp>
      <p:sp>
        <p:nvSpPr>
          <p:cNvPr id="15" name="Flecha: circular 14"/>
          <p:cNvSpPr/>
          <p:nvPr/>
        </p:nvSpPr>
        <p:spPr>
          <a:xfrm>
            <a:off x="6485548" y="1110665"/>
            <a:ext cx="2988394" cy="298839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CC00FF"/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100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/>
        </p:style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18" name="TextBox 8"/>
          <p:cNvSpPr txBox="1"/>
          <p:nvPr/>
        </p:nvSpPr>
        <p:spPr>
          <a:xfrm>
            <a:off x="2024888" y="410360"/>
            <a:ext cx="813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MEJORA</a:t>
            </a:r>
            <a:endParaRPr lang="es-ES" sz="3600" b="1" dirty="0">
              <a:solidFill>
                <a:srgbClr val="0070C0"/>
              </a:solidFill>
              <a:latin typeface="Lato" panose="020B060402020202020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wasanga.com/ingresoautomaticoseguro/files/2015/03/conseguir-objetivos.png?id=danielosc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09" y="31696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  <p:bldP spid="8" grpId="0" animBg="1"/>
      <p:bldP spid="9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949787" y="401123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COMPARATIVA: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MECIP:2015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MECIP 2008</a:t>
            </a:r>
          </a:p>
        </p:txBody>
      </p:sp>
      <p:cxnSp>
        <p:nvCxnSpPr>
          <p:cNvPr id="30" name="Straight Connector 7"/>
          <p:cNvCxnSpPr/>
          <p:nvPr/>
        </p:nvCxnSpPr>
        <p:spPr>
          <a:xfrm>
            <a:off x="1293368" y="1019647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23620"/>
              </p:ext>
            </p:extLst>
          </p:nvPr>
        </p:nvGraphicFramePr>
        <p:xfrm>
          <a:off x="813787" y="1370866"/>
          <a:ext cx="10614944" cy="4666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3666311896"/>
                    </a:ext>
                  </a:extLst>
                </a:gridCol>
                <a:gridCol w="4118752">
                  <a:extLst>
                    <a:ext uri="{9D8B030D-6E8A-4147-A177-3AD203B41FA5}">
                      <a16:colId xmlns:a16="http://schemas.microsoft.com/office/drawing/2014/main" val="3283346397"/>
                    </a:ext>
                  </a:extLst>
                </a:gridCol>
                <a:gridCol w="4118752">
                  <a:extLst>
                    <a:ext uri="{9D8B030D-6E8A-4147-A177-3AD203B41FA5}">
                      <a16:colId xmlns:a16="http://schemas.microsoft.com/office/drawing/2014/main" val="310376860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Factor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11" marR="363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MECIP:2008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11" marR="363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MECIP:2015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11" marR="36311" marT="0" marB="0" anchor="ctr"/>
                </a:tc>
                <a:extLst>
                  <a:ext uri="{0D108BD9-81ED-4DB2-BD59-A6C34878D82A}">
                    <a16:rowId xmlns:a16="http://schemas.microsoft.com/office/drawing/2014/main" val="3591103929"/>
                  </a:ext>
                </a:extLst>
              </a:tr>
              <a:tr h="4274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effectLst/>
                        </a:rPr>
                        <a:t>Estructura normativa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11" marR="36311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Manual Conceptual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Manual de Implementación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11" marR="36311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Se mantiene el Manual Conceptual (se prevé su futura actualización)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El Manual de Implementación se mantiene solo a modo de referencia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Se establece la Norma de Requisitos Mínimos para un SCI “MECIP:2015” 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11" marR="36311" marT="0" marB="0" anchor="ctr"/>
                </a:tc>
                <a:extLst>
                  <a:ext uri="{0D108BD9-81ED-4DB2-BD59-A6C34878D82A}">
                    <a16:rowId xmlns:a16="http://schemas.microsoft.com/office/drawing/2014/main" val="433689466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94457"/>
              </p:ext>
            </p:extLst>
          </p:nvPr>
        </p:nvGraphicFramePr>
        <p:xfrm>
          <a:off x="843767" y="1445584"/>
          <a:ext cx="10607040" cy="2532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300350222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22760816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70294392"/>
                    </a:ext>
                  </a:extLst>
                </a:gridCol>
              </a:tblGrid>
              <a:tr h="382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Factor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6" marR="54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MECIP:2008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6" marR="544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MECIP:2015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6" marR="54466" marT="0" marB="0" anchor="ctr"/>
                </a:tc>
                <a:extLst>
                  <a:ext uri="{0D108BD9-81ED-4DB2-BD59-A6C34878D82A}">
                    <a16:rowId xmlns:a16="http://schemas.microsoft.com/office/drawing/2014/main" val="1218701007"/>
                  </a:ext>
                </a:extLst>
              </a:tr>
              <a:tr h="2140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effectLst/>
                        </a:rPr>
                        <a:t>Ambiente de control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6" marR="5446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---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6" marR="5446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Se incluyen principios asociados a la perspectiva de género y la no discriminación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6" marR="54466" marT="0" marB="0" anchor="ctr"/>
                </a:tc>
                <a:extLst>
                  <a:ext uri="{0D108BD9-81ED-4DB2-BD59-A6C34878D82A}">
                    <a16:rowId xmlns:a16="http://schemas.microsoft.com/office/drawing/2014/main" val="392523358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62402"/>
              </p:ext>
            </p:extLst>
          </p:nvPr>
        </p:nvGraphicFramePr>
        <p:xfrm>
          <a:off x="843767" y="3968460"/>
          <a:ext cx="10607040" cy="214083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06905618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9747588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984451562"/>
                    </a:ext>
                  </a:extLst>
                </a:gridCol>
              </a:tblGrid>
              <a:tr h="21408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effectLst/>
                        </a:rPr>
                        <a:t>Compatibilidad normativa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6" marR="5446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La compatibilidad con norma de gestión, como la ISO 9001:2008 no resulta sencilla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6" marR="5446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La estructura favorece la integración con las normas de sistemas de gestión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6" marR="54466" marT="0" marB="0" anchor="ctr"/>
                </a:tc>
                <a:extLst>
                  <a:ext uri="{0D108BD9-81ED-4DB2-BD59-A6C34878D82A}">
                    <a16:rowId xmlns:a16="http://schemas.microsoft.com/office/drawing/2014/main" val="1037951873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949787" y="401123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COMPARATIVA: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MECIP:2015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MECIP 2008</a:t>
            </a:r>
          </a:p>
        </p:txBody>
      </p:sp>
      <p:cxnSp>
        <p:nvCxnSpPr>
          <p:cNvPr id="13" name="Straight Connector 7"/>
          <p:cNvCxnSpPr/>
          <p:nvPr/>
        </p:nvCxnSpPr>
        <p:spPr>
          <a:xfrm>
            <a:off x="1293368" y="1019647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47362"/>
              </p:ext>
            </p:extLst>
          </p:nvPr>
        </p:nvGraphicFramePr>
        <p:xfrm>
          <a:off x="828777" y="1500927"/>
          <a:ext cx="10515600" cy="4415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05779088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2976755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56174757"/>
                    </a:ext>
                  </a:extLst>
                </a:gridCol>
              </a:tblGrid>
              <a:tr h="368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Factor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MECIP:2008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MECIP:2015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3198411730"/>
                  </a:ext>
                </a:extLst>
              </a:tr>
              <a:tr h="4023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300" dirty="0">
                          <a:effectLst/>
                        </a:rPr>
                        <a:t>Autoevaluación</a:t>
                      </a:r>
                      <a:endParaRPr lang="es-AR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Orientada a medir el grado de avance de la fase de implementación, sin foco en la efectividad del control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No hay un requisito específico. Se despliega en varios elementos, especialmente, en el principio de Seguimiento y Medición (Indicadores), y en el nuevo requisito de Análisis Crítico de la Alta Dirección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2477016712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949787" y="401123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COMPARATIVA: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MECIP:2015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MECIP 2008</a:t>
            </a:r>
          </a:p>
        </p:txBody>
      </p:sp>
      <p:cxnSp>
        <p:nvCxnSpPr>
          <p:cNvPr id="13" name="Straight Connector 7"/>
          <p:cNvCxnSpPr/>
          <p:nvPr/>
        </p:nvCxnSpPr>
        <p:spPr>
          <a:xfrm>
            <a:off x="1293368" y="1019647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99304"/>
              </p:ext>
            </p:extLst>
          </p:nvPr>
        </p:nvGraphicFramePr>
        <p:xfrm>
          <a:off x="845681" y="1392707"/>
          <a:ext cx="10515600" cy="1565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22977653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40803020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529063571"/>
                    </a:ext>
                  </a:extLst>
                </a:gridCol>
              </a:tblGrid>
              <a:tr h="391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Factor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MECIP:2008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MECIP:2015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extLst>
                  <a:ext uri="{0D108BD9-81ED-4DB2-BD59-A6C34878D82A}">
                    <a16:rowId xmlns:a16="http://schemas.microsoft.com/office/drawing/2014/main" val="1376893494"/>
                  </a:ext>
                </a:extLst>
              </a:tr>
              <a:tr h="1174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effectLst/>
                        </a:rPr>
                        <a:t>Auditoría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Orientada al desarrollo e implementación del MECIP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Fuerte orientación a la evaluación del Desempeño del Control Interno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extLst>
                  <a:ext uri="{0D108BD9-81ED-4DB2-BD59-A6C34878D82A}">
                    <a16:rowId xmlns:a16="http://schemas.microsoft.com/office/drawing/2014/main" val="176178131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86836"/>
              </p:ext>
            </p:extLst>
          </p:nvPr>
        </p:nvGraphicFramePr>
        <p:xfrm>
          <a:off x="845681" y="2958110"/>
          <a:ext cx="10515600" cy="31308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1412884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27105017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46430366"/>
                    </a:ext>
                  </a:extLst>
                </a:gridCol>
              </a:tblGrid>
              <a:tr h="3108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effectLst/>
                        </a:rPr>
                        <a:t>Percepción estructural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Rigidez: hay que completar todos los formatos definidos en el Manual de Implementación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Flexibilidad: la entidad puede aplicar las guías y formatos del MECIP:2008, o puede desarrollar sus propias guías y formatos, adaptándolos a sus necesidades, complejidad y estructura organizacional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extLst>
                  <a:ext uri="{0D108BD9-81ED-4DB2-BD59-A6C34878D82A}">
                    <a16:rowId xmlns:a16="http://schemas.microsoft.com/office/drawing/2014/main" val="4204669389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949787" y="401123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COMPARATIVA: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MECIP:2015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MECIP 2008</a:t>
            </a:r>
          </a:p>
        </p:txBody>
      </p:sp>
      <p:cxnSp>
        <p:nvCxnSpPr>
          <p:cNvPr id="13" name="Straight Connector 7"/>
          <p:cNvCxnSpPr/>
          <p:nvPr/>
        </p:nvCxnSpPr>
        <p:spPr>
          <a:xfrm>
            <a:off x="1293368" y="1019647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04799"/>
              </p:ext>
            </p:extLst>
          </p:nvPr>
        </p:nvGraphicFramePr>
        <p:xfrm>
          <a:off x="813787" y="1426181"/>
          <a:ext cx="10515600" cy="4597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8521971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076105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05885545"/>
                    </a:ext>
                  </a:extLst>
                </a:gridCol>
              </a:tblGrid>
              <a:tr h="374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Factor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MECIP:2008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MECIP:2015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 anchor="ctr"/>
                </a:tc>
                <a:extLst>
                  <a:ext uri="{0D108BD9-81ED-4DB2-BD59-A6C34878D82A}">
                    <a16:rowId xmlns:a16="http://schemas.microsoft.com/office/drawing/2014/main" val="718815312"/>
                  </a:ext>
                </a:extLst>
              </a:tr>
              <a:tr h="420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effectLst/>
                        </a:rPr>
                        <a:t> Estructura Documental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Burocracia: estructura documental “pesada”. Ej.: un procedimiento para cada subproceso identificado; esquema de riesgos voluminoso, etc.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Agilidad: estructura documental adaptada al nivel de complejidad de cada institución. Ej.: solo son necesarios los procedimientos si su ausencia afecta a la capacidad de control interno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 anchor="ctr"/>
                </a:tc>
                <a:extLst>
                  <a:ext uri="{0D108BD9-81ED-4DB2-BD59-A6C34878D82A}">
                    <a16:rowId xmlns:a16="http://schemas.microsoft.com/office/drawing/2014/main" val="142841541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949787" y="401123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COMPARATIVA: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MECIP:2015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MECIP 2008</a:t>
            </a:r>
          </a:p>
        </p:txBody>
      </p:sp>
      <p:cxnSp>
        <p:nvCxnSpPr>
          <p:cNvPr id="13" name="Straight Connector 7"/>
          <p:cNvCxnSpPr/>
          <p:nvPr/>
        </p:nvCxnSpPr>
        <p:spPr>
          <a:xfrm>
            <a:off x="1293368" y="1019647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37570"/>
              </p:ext>
            </p:extLst>
          </p:nvPr>
        </p:nvGraphicFramePr>
        <p:xfrm>
          <a:off x="828777" y="1614050"/>
          <a:ext cx="10515600" cy="2311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6489171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5448979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270459216"/>
                    </a:ext>
                  </a:extLst>
                </a:gridCol>
              </a:tblGrid>
              <a:tr h="391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Factor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MECIP:2008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MECIP:2015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 anchor="ctr"/>
                </a:tc>
                <a:extLst>
                  <a:ext uri="{0D108BD9-81ED-4DB2-BD59-A6C34878D82A}">
                    <a16:rowId xmlns:a16="http://schemas.microsoft.com/office/drawing/2014/main" val="2083603439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200" dirty="0">
                          <a:effectLst/>
                        </a:rPr>
                        <a:t>Proceso de Implementación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Paso a paso, según Guías y Formatos del Manual de Implementación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Implementación flexible y adaptable, enfocada a promover un sistema de control interno efectivo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56" marR="58656" marT="0" marB="0" anchor="ctr"/>
                </a:tc>
                <a:extLst>
                  <a:ext uri="{0D108BD9-81ED-4DB2-BD59-A6C34878D82A}">
                    <a16:rowId xmlns:a16="http://schemas.microsoft.com/office/drawing/2014/main" val="22253924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92882"/>
              </p:ext>
            </p:extLst>
          </p:nvPr>
        </p:nvGraphicFramePr>
        <p:xfrm>
          <a:off x="829465" y="3929661"/>
          <a:ext cx="10515600" cy="2103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99964864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21511384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17634350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300" dirty="0">
                          <a:effectLst/>
                        </a:rPr>
                        <a:t>Compatibilidad</a:t>
                      </a:r>
                      <a:endParaRPr lang="es-AR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---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Lo ya hecho bajo el modelo MECIP:2008 es 100% compatible con la norma MECIP:2015. Lo que se hizo no se pierde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085700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949787" y="401123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COMPARATIVA: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MECIP:2015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MECIP 2008</a:t>
            </a:r>
          </a:p>
        </p:txBody>
      </p:sp>
      <p:cxnSp>
        <p:nvCxnSpPr>
          <p:cNvPr id="13" name="Straight Connector 7"/>
          <p:cNvCxnSpPr/>
          <p:nvPr/>
        </p:nvCxnSpPr>
        <p:spPr>
          <a:xfrm>
            <a:off x="1293368" y="1019647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1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65293"/>
              </p:ext>
            </p:extLst>
          </p:nvPr>
        </p:nvGraphicFramePr>
        <p:xfrm>
          <a:off x="868846" y="1151507"/>
          <a:ext cx="10515600" cy="3130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96821170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8605580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47783218"/>
                    </a:ext>
                  </a:extLst>
                </a:gridCol>
              </a:tblGrid>
              <a:tr h="391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Factor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MECIP:2008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FFC000"/>
                          </a:solidFill>
                          <a:effectLst/>
                        </a:rPr>
                        <a:t>MECIP:2015</a:t>
                      </a:r>
                      <a:endParaRPr lang="es-AR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extLst>
                  <a:ext uri="{0D108BD9-81ED-4DB2-BD59-A6C34878D82A}">
                    <a16:rowId xmlns:a16="http://schemas.microsoft.com/office/drawing/2014/main" val="3314469686"/>
                  </a:ext>
                </a:extLst>
              </a:tr>
              <a:tr h="2103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effectLst/>
                        </a:rPr>
                        <a:t>Auditoría interna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Las herramientas incluidas en el MECIP:2008 se encuentran enfocadas al proceso de implementación, más que en el desempeño del control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Favorece el enfoque de la evaluación hacia la valorización del desempeño y a la mejora del control interno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extLst>
                  <a:ext uri="{0D108BD9-81ED-4DB2-BD59-A6C34878D82A}">
                    <a16:rowId xmlns:a16="http://schemas.microsoft.com/office/drawing/2014/main" val="279232997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55524"/>
              </p:ext>
            </p:extLst>
          </p:nvPr>
        </p:nvGraphicFramePr>
        <p:xfrm>
          <a:off x="868849" y="4282312"/>
          <a:ext cx="10515600" cy="202854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89418623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5089078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64386264"/>
                    </a:ext>
                  </a:extLst>
                </a:gridCol>
              </a:tblGrid>
              <a:tr h="2028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effectLst/>
                        </a:rPr>
                        <a:t>Monitoreo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Plantea el diseño de  tableros de indicadores, aunque no es claro con respecto a su aplicación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AR" sz="2400" dirty="0">
                          <a:effectLst/>
                        </a:rPr>
                        <a:t>Plantea la aplicación de Indicadores como instrumentos para el seguimiento y control del desempeño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60" marR="34660" marT="0" marB="0" anchor="ctr"/>
                </a:tc>
                <a:extLst>
                  <a:ext uri="{0D108BD9-81ED-4DB2-BD59-A6C34878D82A}">
                    <a16:rowId xmlns:a16="http://schemas.microsoft.com/office/drawing/2014/main" val="1460129016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949787" y="401123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COMPARATIVA: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MECIP:2015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MECIP 2008</a:t>
            </a:r>
          </a:p>
        </p:txBody>
      </p:sp>
      <p:cxnSp>
        <p:nvCxnSpPr>
          <p:cNvPr id="13" name="Straight Connector 7"/>
          <p:cNvCxnSpPr/>
          <p:nvPr/>
        </p:nvCxnSpPr>
        <p:spPr>
          <a:xfrm>
            <a:off x="1293368" y="1019647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39452" y="1001843"/>
            <a:ext cx="7549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Raleway"/>
              </a:rPr>
              <a:t>EL CONTROL INTERNO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91722" y="2479317"/>
            <a:ext cx="9653937" cy="3266939"/>
          </a:xfrm>
        </p:spPr>
        <p:txBody>
          <a:bodyPr/>
          <a:lstStyle/>
          <a:p>
            <a:pPr algn="l"/>
            <a:r>
              <a:rPr lang="es-PY" b="1" dirty="0">
                <a:solidFill>
                  <a:schemeClr val="accent1">
                    <a:lumMod val="50000"/>
                  </a:schemeClr>
                </a:solidFill>
              </a:rPr>
              <a:t>Control Interno </a:t>
            </a:r>
            <a:r>
              <a:rPr lang="es-PY" dirty="0">
                <a:solidFill>
                  <a:schemeClr val="accent1">
                    <a:lumMod val="50000"/>
                  </a:schemeClr>
                </a:solidFill>
              </a:rPr>
              <a:t>&gt;&gt; asegurar razonablemente que los objetivos de la institución serán alcanzados. </a:t>
            </a:r>
          </a:p>
          <a:p>
            <a:pPr algn="l"/>
            <a:endParaRPr lang="es-PY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s-PY" b="1" dirty="0">
                <a:solidFill>
                  <a:schemeClr val="accent1">
                    <a:lumMod val="50000"/>
                  </a:schemeClr>
                </a:solidFill>
              </a:rPr>
              <a:t>Sistema de Control Interno </a:t>
            </a:r>
            <a:r>
              <a:rPr lang="es-PY" dirty="0">
                <a:solidFill>
                  <a:schemeClr val="accent1">
                    <a:lumMod val="50000"/>
                  </a:schemeClr>
                </a:solidFill>
              </a:rPr>
              <a:t>&gt;&gt; planes, métodos, políticas y procedimientos.</a:t>
            </a:r>
          </a:p>
          <a:p>
            <a:pPr algn="l"/>
            <a:endParaRPr lang="es-PY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s-PY" dirty="0">
                <a:solidFill>
                  <a:schemeClr val="accent1">
                    <a:lumMod val="50000"/>
                  </a:schemeClr>
                </a:solidFill>
              </a:rPr>
              <a:t>El Control Interno se integra como parte de la estructura organizacional.</a:t>
            </a:r>
          </a:p>
          <a:p>
            <a:pPr algn="l"/>
            <a:endParaRPr lang="es-PY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319462" y="930945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 de comunicación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5803511-DB50-4968-9140-52A938AD321B}"/>
              </a:ext>
            </a:extLst>
          </p:cNvPr>
          <p:cNvSpPr txBox="1"/>
          <p:nvPr/>
        </p:nvSpPr>
        <p:spPr>
          <a:xfrm>
            <a:off x="1363113" y="2520165"/>
            <a:ext cx="9748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auto">
              <a:spcAft>
                <a:spcPts val="2400"/>
              </a:spcAft>
              <a:buClr>
                <a:srgbClr val="269B53"/>
              </a:buClr>
              <a:buFont typeface="Arial" panose="020B0604020202020204" pitchFamily="34" charset="0"/>
              <a:buChar char="•"/>
              <a:defRPr/>
            </a:pPr>
            <a:r>
              <a:rPr lang="es-PY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el posicionamiento del MECIP como un modelo de control interno de aplicación sencilla y amigable para una gestión eficiente</a:t>
            </a:r>
          </a:p>
          <a:p>
            <a:pPr marL="457200" indent="-457200" algn="just" fontAlgn="auto">
              <a:spcAft>
                <a:spcPts val="2400"/>
              </a:spcAft>
              <a:buClr>
                <a:srgbClr val="269B53"/>
              </a:buClr>
              <a:buFont typeface="Arial" panose="020B0604020202020204" pitchFamily="34" charset="0"/>
              <a:buChar char="•"/>
              <a:defRPr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imagen y slogan </a:t>
            </a:r>
            <a:r>
              <a:rPr lang="es-A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“Mejor para vos, mejor para todos”</a:t>
            </a: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 fontAlgn="auto">
              <a:spcAft>
                <a:spcPts val="2400"/>
              </a:spcAft>
              <a:buClr>
                <a:srgbClr val="269B53"/>
              </a:buClr>
              <a:buFont typeface="Arial" panose="020B0604020202020204" pitchFamily="34" charset="0"/>
              <a:buChar char="•"/>
              <a:defRPr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de difusión: Presentaciones y producción de materiales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33192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C9382F-64DF-4B3D-8912-DC9FF7AF1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094" y="140854"/>
            <a:ext cx="6412345" cy="64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319462" y="930945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9" y="3075709"/>
            <a:ext cx="3146520" cy="26970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396881" y="4137482"/>
            <a:ext cx="6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3200" dirty="0">
                <a:latin typeface="Lato" panose="020B0604020202020204" charset="0"/>
                <a:cs typeface="Arial" panose="020B0604020202020204" pitchFamily="34" charset="0"/>
              </a:rPr>
              <a:t>¿Dudas? ¿Preguntas?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979055" y="2683777"/>
            <a:ext cx="10363200" cy="1546500"/>
          </a:xfrm>
        </p:spPr>
        <p:txBody>
          <a:bodyPr/>
          <a:lstStyle/>
          <a:p>
            <a:r>
              <a:rPr lang="es-PY" sz="6600" b="1" dirty="0"/>
              <a:t>MUCHAS GRACIAS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3" b="14629"/>
          <a:stretch/>
        </p:blipFill>
        <p:spPr>
          <a:xfrm>
            <a:off x="387925" y="5532581"/>
            <a:ext cx="11331573" cy="12099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93" y="655856"/>
            <a:ext cx="5698836" cy="1231135"/>
          </a:xfrm>
          <a:prstGeom prst="rect">
            <a:avLst/>
          </a:prstGeom>
        </p:spPr>
      </p:pic>
      <p:sp>
        <p:nvSpPr>
          <p:cNvPr id="6" name="Subtítulo 7"/>
          <p:cNvSpPr>
            <a:spLocks noGrp="1"/>
          </p:cNvSpPr>
          <p:nvPr>
            <p:ph type="subTitle" idx="1"/>
          </p:nvPr>
        </p:nvSpPr>
        <p:spPr>
          <a:xfrm>
            <a:off x="979055" y="4191733"/>
            <a:ext cx="10363200" cy="680068"/>
          </a:xfrm>
        </p:spPr>
        <p:txBody>
          <a:bodyPr/>
          <a:lstStyle/>
          <a:p>
            <a:r>
              <a:rPr lang="es-PY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MÓDULO INTRODUCTORIO: MECIP 2015</a:t>
            </a:r>
          </a:p>
        </p:txBody>
      </p:sp>
    </p:spTree>
    <p:extLst>
      <p:ext uri="{BB962C8B-B14F-4D97-AF65-F5344CB8AC3E}">
        <p14:creationId xmlns:p14="http://schemas.microsoft.com/office/powerpoint/2010/main" val="274504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1227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TextBox 8"/>
          <p:cNvSpPr txBox="1"/>
          <p:nvPr/>
        </p:nvSpPr>
        <p:spPr>
          <a:xfrm>
            <a:off x="2319462" y="377328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UN POCO DE HISTORIA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dinatran.gov.py/Image/MECI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62" y="1905859"/>
            <a:ext cx="4498108" cy="3233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0542119" y="584682"/>
            <a:ext cx="1347906" cy="851384"/>
            <a:chOff x="5217906" y="3652077"/>
            <a:chExt cx="3324377" cy="2583466"/>
          </a:xfrm>
        </p:grpSpPr>
        <p:pic>
          <p:nvPicPr>
            <p:cNvPr id="14" name="Picture 2" descr="https://encrypted-tbn0.gstatic.com/images?q=tbn:ANd9GcRxSB7Px9lUKzXvWI3kFVYZEk9iPVzfsdezf_AG0E-E2MGIqVKIAQ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4015">
              <a:off x="5217906" y="3652077"/>
              <a:ext cx="1790700" cy="25527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encrypted-tbn0.gstatic.com/images?q=tbn:ANd9GcT1O-Cg0Q-aObMbOXZ-dLKVQEyY2TpR7XJWjdj0qLOSjnOORQUl6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757">
              <a:off x="6742058" y="3692368"/>
              <a:ext cx="1800225" cy="25431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94410" y="1831451"/>
            <a:ext cx="5669280" cy="3294923"/>
          </a:xfrm>
        </p:spPr>
        <p:txBody>
          <a:bodyPr/>
          <a:lstStyle/>
          <a:p>
            <a:pPr algn="just"/>
            <a:r>
              <a:rPr lang="es-PY" dirty="0">
                <a:solidFill>
                  <a:schemeClr val="accent1">
                    <a:lumMod val="50000"/>
                  </a:schemeClr>
                </a:solidFill>
              </a:rPr>
              <a:t>El MECIP fue inicialmente desarrollado bajo el marco del Programa Umbral Paraguay</a:t>
            </a:r>
          </a:p>
          <a:p>
            <a:pPr algn="just"/>
            <a:endParaRPr lang="es-PY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PY" dirty="0">
                <a:solidFill>
                  <a:schemeClr val="accent1">
                    <a:lumMod val="50000"/>
                  </a:schemeClr>
                </a:solidFill>
              </a:rPr>
              <a:t>La versión del 2008 fue aprobada a través de la Resolución 425/08 de la CGR</a:t>
            </a:r>
          </a:p>
          <a:p>
            <a:pPr algn="just"/>
            <a:endParaRPr lang="es-PY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2319462" y="377328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ESTRUCTURA EL MECIP:2008</a:t>
            </a:r>
          </a:p>
        </p:txBody>
      </p:sp>
      <p:cxnSp>
        <p:nvCxnSpPr>
          <p:cNvPr id="14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5 Rectángulo redondeado"/>
          <p:cNvSpPr/>
          <p:nvPr/>
        </p:nvSpPr>
        <p:spPr>
          <a:xfrm>
            <a:off x="7864052" y="2298698"/>
            <a:ext cx="2194560" cy="720000"/>
          </a:xfrm>
          <a:prstGeom prst="roundRect">
            <a:avLst/>
          </a:prstGeom>
          <a:solidFill>
            <a:srgbClr val="CC00CC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s-AR" b="1" dirty="0">
                <a:solidFill>
                  <a:schemeClr val="bg1"/>
                </a:solidFill>
                <a:cs typeface="Times New Roman"/>
              </a:rPr>
              <a:t>Procedimientos</a:t>
            </a:r>
          </a:p>
        </p:txBody>
      </p:sp>
      <p:sp>
        <p:nvSpPr>
          <p:cNvPr id="16" name="4 Rectángulo redondeado"/>
          <p:cNvSpPr/>
          <p:nvPr/>
        </p:nvSpPr>
        <p:spPr>
          <a:xfrm>
            <a:off x="7864052" y="2982815"/>
            <a:ext cx="2194560" cy="720000"/>
          </a:xfrm>
          <a:prstGeom prst="roundRect">
            <a:avLst/>
          </a:prstGeom>
          <a:solidFill>
            <a:srgbClr val="FF66FF"/>
          </a:solidFill>
          <a:ln w="19050">
            <a:solidFill>
              <a:schemeClr val="accent2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</a:pPr>
            <a:r>
              <a:rPr lang="es-AR" b="1" dirty="0">
                <a:solidFill>
                  <a:schemeClr val="tx2">
                    <a:lumMod val="10000"/>
                  </a:schemeClr>
                </a:solidFill>
                <a:cs typeface="Times New Roman"/>
              </a:rPr>
              <a:t>Guías</a:t>
            </a:r>
          </a:p>
        </p:txBody>
      </p:sp>
      <p:sp>
        <p:nvSpPr>
          <p:cNvPr id="17" name="5 Rectángulo redondeado"/>
          <p:cNvSpPr/>
          <p:nvPr/>
        </p:nvSpPr>
        <p:spPr>
          <a:xfrm>
            <a:off x="1924050" y="2313782"/>
            <a:ext cx="2195637" cy="720000"/>
          </a:xfrm>
          <a:prstGeom prst="roundRect">
            <a:avLst/>
          </a:prstGeom>
          <a:solidFill>
            <a:srgbClr val="CC00CC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AR" b="1" dirty="0">
                <a:solidFill>
                  <a:schemeClr val="bg1"/>
                </a:solidFill>
                <a:ea typeface="Times New Roman"/>
                <a:cs typeface="Times New Roman"/>
              </a:rPr>
              <a:t>Conceptos </a:t>
            </a:r>
          </a:p>
          <a:p>
            <a:r>
              <a:rPr lang="es-AR" b="1" dirty="0">
                <a:solidFill>
                  <a:schemeClr val="bg1"/>
                </a:solidFill>
                <a:ea typeface="Times New Roman"/>
                <a:cs typeface="Times New Roman"/>
              </a:rPr>
              <a:t>Básicos</a:t>
            </a:r>
          </a:p>
        </p:txBody>
      </p:sp>
      <p:sp>
        <p:nvSpPr>
          <p:cNvPr id="18" name="6 Rectángulo redondeado"/>
          <p:cNvSpPr/>
          <p:nvPr/>
        </p:nvSpPr>
        <p:spPr>
          <a:xfrm>
            <a:off x="7864052" y="3666931"/>
            <a:ext cx="2194560" cy="7200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s-AR" b="1" dirty="0">
                <a:solidFill>
                  <a:schemeClr val="tx2">
                    <a:lumMod val="10000"/>
                  </a:schemeClr>
                </a:solidFill>
                <a:cs typeface="Times New Roman"/>
              </a:rPr>
              <a:t>Formatos</a:t>
            </a:r>
          </a:p>
        </p:txBody>
      </p:sp>
      <p:sp>
        <p:nvSpPr>
          <p:cNvPr id="19" name="3 Rectángulo redondeado"/>
          <p:cNvSpPr>
            <a:spLocks noChangeAspect="1"/>
          </p:cNvSpPr>
          <p:nvPr/>
        </p:nvSpPr>
        <p:spPr>
          <a:xfrm>
            <a:off x="6131272" y="2256441"/>
            <a:ext cx="2160000" cy="20733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A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MECIP</a:t>
            </a: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A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Parte II</a:t>
            </a: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A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Manual de Implementación</a:t>
            </a:r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20" name="4 Rectángulo redondeado"/>
          <p:cNvSpPr/>
          <p:nvPr/>
        </p:nvSpPr>
        <p:spPr>
          <a:xfrm>
            <a:off x="1924050" y="2982815"/>
            <a:ext cx="2195637" cy="720000"/>
          </a:xfrm>
          <a:prstGeom prst="roundRect">
            <a:avLst/>
          </a:prstGeom>
          <a:solidFill>
            <a:srgbClr val="FF66FF"/>
          </a:solidFill>
          <a:ln w="19050">
            <a:solidFill>
              <a:schemeClr val="accent2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s-AR" b="1" dirty="0">
                <a:solidFill>
                  <a:schemeClr val="tx2">
                    <a:lumMod val="10000"/>
                  </a:schemeClr>
                </a:solidFill>
                <a:ea typeface="Times New Roman"/>
                <a:cs typeface="Times New Roman"/>
              </a:rPr>
              <a:t>Estructura del </a:t>
            </a:r>
          </a:p>
          <a:p>
            <a:pPr>
              <a:lnSpc>
                <a:spcPct val="115000"/>
              </a:lnSpc>
            </a:pPr>
            <a:r>
              <a:rPr lang="es-AR" b="1" dirty="0">
                <a:solidFill>
                  <a:schemeClr val="tx2">
                    <a:lumMod val="10000"/>
                  </a:schemeClr>
                </a:solidFill>
                <a:ea typeface="Times New Roman"/>
                <a:cs typeface="Times New Roman"/>
              </a:rPr>
              <a:t>Modelo</a:t>
            </a:r>
          </a:p>
        </p:txBody>
      </p:sp>
      <p:sp>
        <p:nvSpPr>
          <p:cNvPr id="21" name="6 Rectángulo redondeado"/>
          <p:cNvSpPr/>
          <p:nvPr/>
        </p:nvSpPr>
        <p:spPr>
          <a:xfrm>
            <a:off x="1924050" y="3666931"/>
            <a:ext cx="2195637" cy="7200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AR" b="1" dirty="0">
                <a:solidFill>
                  <a:schemeClr val="tx2">
                    <a:lumMod val="10000"/>
                  </a:schemeClr>
                </a:solidFill>
                <a:ea typeface="Times New Roman"/>
                <a:cs typeface="Times New Roman"/>
              </a:rPr>
              <a:t>Roles y Responsabilidades</a:t>
            </a:r>
          </a:p>
        </p:txBody>
      </p:sp>
      <p:sp>
        <p:nvSpPr>
          <p:cNvPr id="22" name="2 Rectángulo redondeado"/>
          <p:cNvSpPr>
            <a:spLocks noChangeAspect="1"/>
          </p:cNvSpPr>
          <p:nvPr/>
        </p:nvSpPr>
        <p:spPr>
          <a:xfrm>
            <a:off x="3864322" y="2256632"/>
            <a:ext cx="2160000" cy="207314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MECIP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Parte I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Marco Conceptual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542119" y="584682"/>
            <a:ext cx="1347906" cy="851384"/>
            <a:chOff x="5217906" y="3652077"/>
            <a:chExt cx="3324377" cy="2583466"/>
          </a:xfrm>
        </p:grpSpPr>
        <p:pic>
          <p:nvPicPr>
            <p:cNvPr id="25" name="Picture 2" descr="https://encrypted-tbn0.gstatic.com/images?q=tbn:ANd9GcRxSB7Px9lUKzXvWI3kFVYZEk9iPVzfsdezf_AG0E-E2MGIqVKIA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4015">
              <a:off x="5217906" y="3652077"/>
              <a:ext cx="1790700" cy="25527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encrypted-tbn0.gstatic.com/images?q=tbn:ANd9GcT1O-Cg0Q-aObMbOXZ-dLKVQEyY2TpR7XJWjdj0qLOSjnOORQUl6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757">
              <a:off x="6742058" y="3692368"/>
              <a:ext cx="1800225" cy="25431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2125152" y="954837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MITOS Y PARADIGMAS</a:t>
            </a:r>
          </a:p>
        </p:txBody>
      </p:sp>
      <p:pic>
        <p:nvPicPr>
          <p:cNvPr id="9" name="Picture 2" descr="Resultado de imagen para gente habl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34" y="194394"/>
            <a:ext cx="1904875" cy="17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00801" y="2807057"/>
            <a:ext cx="8986334" cy="3627590"/>
          </a:xfrm>
        </p:spPr>
        <p:txBody>
          <a:bodyPr/>
          <a:lstStyle/>
          <a:p>
            <a:pPr indent="0">
              <a:buNone/>
            </a:pPr>
            <a:r>
              <a:rPr lang="es-PY" dirty="0">
                <a:solidFill>
                  <a:schemeClr val="accent1"/>
                </a:solidFill>
              </a:rPr>
              <a:t>burocrático</a:t>
            </a:r>
            <a:r>
              <a:rPr lang="es-PY" dirty="0"/>
              <a:t> y </a:t>
            </a:r>
            <a:r>
              <a:rPr lang="es-PY" dirty="0">
                <a:solidFill>
                  <a:schemeClr val="tx1"/>
                </a:solidFill>
              </a:rPr>
              <a:t>COMPLICADO</a:t>
            </a:r>
          </a:p>
          <a:p>
            <a:pPr indent="0">
              <a:buNone/>
            </a:pPr>
            <a:r>
              <a:rPr lang="es-PY" b="1" dirty="0">
                <a:solidFill>
                  <a:srgbClr val="CC00CC"/>
                </a:solidFill>
              </a:rPr>
              <a:t>Hay que llenar TODOS los Formatos</a:t>
            </a:r>
          </a:p>
          <a:p>
            <a:pPr indent="0">
              <a:buNone/>
            </a:pPr>
            <a:r>
              <a:rPr lang="es-PY" dirty="0">
                <a:solidFill>
                  <a:srgbClr val="FF0000"/>
                </a:solidFill>
              </a:rPr>
              <a:t>CONTROL INTERNO o GESTIÓN?</a:t>
            </a:r>
          </a:p>
          <a:p>
            <a:pPr indent="0">
              <a:buNone/>
            </a:pPr>
            <a:r>
              <a:rPr lang="es-PY" dirty="0">
                <a:solidFill>
                  <a:schemeClr val="tx1"/>
                </a:solidFill>
              </a:rPr>
              <a:t>Controlar Todo</a:t>
            </a:r>
          </a:p>
          <a:p>
            <a:pPr indent="0">
              <a:buNone/>
            </a:pPr>
            <a:r>
              <a:rPr lang="es-PY" i="0" dirty="0">
                <a:solidFill>
                  <a:schemeClr val="accent5">
                    <a:lumMod val="75000"/>
                  </a:schemeClr>
                </a:solidFill>
              </a:rPr>
              <a:t>Nunca lo vamos a poder completar</a:t>
            </a:r>
          </a:p>
          <a:p>
            <a:pPr indent="0">
              <a:buNone/>
            </a:pPr>
            <a:r>
              <a:rPr lang="es-PY" sz="2800" dirty="0">
                <a:solidFill>
                  <a:schemeClr val="tx1"/>
                </a:solidFill>
              </a:rPr>
              <a:t>solo evalúan que estén los </a:t>
            </a:r>
            <a:r>
              <a:rPr lang="es-PY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Formatos Completos</a:t>
            </a:r>
          </a:p>
          <a:p>
            <a:pPr indent="0">
              <a:buNone/>
            </a:pPr>
            <a:endParaRPr lang="es-PY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rquivos.sindicatodaindustria.com.br/app/cni_sindicatos/2011/01/10/123/20140812153231624233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48" y="3128980"/>
            <a:ext cx="2340262" cy="23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/>
          <p:cNvSpPr txBox="1"/>
          <p:nvPr/>
        </p:nvSpPr>
        <p:spPr>
          <a:xfrm>
            <a:off x="2100195" y="416747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ENFOQUE GENERAL</a:t>
            </a:r>
          </a:p>
        </p:txBody>
      </p:sp>
      <p:cxnSp>
        <p:nvCxnSpPr>
          <p:cNvPr id="14" name="Straight Connector 7"/>
          <p:cNvCxnSpPr/>
          <p:nvPr/>
        </p:nvCxnSpPr>
        <p:spPr>
          <a:xfrm>
            <a:off x="1293368" y="1028884"/>
            <a:ext cx="9601200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2"/>
          <p:cNvSpPr txBox="1"/>
          <p:nvPr/>
        </p:nvSpPr>
        <p:spPr>
          <a:xfrm>
            <a:off x="1178386" y="1367438"/>
            <a:ext cx="985858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Aft>
                <a:spcPts val="2400"/>
              </a:spcAft>
              <a:buClr>
                <a:srgbClr val="269B53"/>
              </a:buClr>
              <a:buFont typeface="Arial" pitchFamily="34" charset="0"/>
              <a:buChar char="•"/>
              <a:defRPr/>
            </a:pPr>
            <a:r>
              <a:rPr lang="es-AR" sz="32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Actualización</a:t>
            </a: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 del marco normativo del MECIP</a:t>
            </a:r>
          </a:p>
          <a:p>
            <a:pPr marL="342900" indent="-342900" algn="just" fontAlgn="auto">
              <a:spcAft>
                <a:spcPts val="2400"/>
              </a:spcAft>
              <a:buClr>
                <a:srgbClr val="269B53"/>
              </a:buClr>
              <a:buFont typeface="Arial" pitchFamily="34" charset="0"/>
              <a:buChar char="•"/>
              <a:defRPr/>
            </a:pP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Aprobado por </a:t>
            </a:r>
            <a:r>
              <a:rPr lang="es-AR" sz="32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Resolución 377/16 de la CGR</a:t>
            </a:r>
          </a:p>
          <a:p>
            <a:pPr marL="342900" indent="-342900" algn="just" fontAlgn="auto">
              <a:spcAft>
                <a:spcPts val="600"/>
              </a:spcAft>
              <a:buClr>
                <a:srgbClr val="269B53"/>
              </a:buClr>
              <a:buFont typeface="Arial" pitchFamily="34" charset="0"/>
              <a:buChar char="•"/>
              <a:defRPr/>
            </a:pPr>
            <a:r>
              <a:rPr lang="es-AR" sz="3200" b="1" dirty="0">
                <a:solidFill>
                  <a:schemeClr val="bg2">
                    <a:lumMod val="2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Beneficios</a:t>
            </a:r>
            <a:r>
              <a:rPr lang="es-AR" sz="3200" dirty="0">
                <a:solidFill>
                  <a:schemeClr val="bg2">
                    <a:lumMod val="25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 esperados:</a:t>
            </a:r>
          </a:p>
          <a:p>
            <a:pPr marL="914400" lvl="1" indent="-457200" algn="just">
              <a:spcAft>
                <a:spcPts val="600"/>
              </a:spcAft>
              <a:buClr>
                <a:srgbClr val="269B53"/>
              </a:buClr>
              <a:buFont typeface="Courier New" panose="02070309020205020404" pitchFamily="49" charset="0"/>
              <a:buChar char="o"/>
              <a:defRPr/>
            </a:pPr>
            <a:r>
              <a:rPr lang="es-AR" sz="24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Facilitar el proceso de implementación</a:t>
            </a:r>
          </a:p>
          <a:p>
            <a:pPr marL="914400" lvl="1" indent="-457200" algn="just">
              <a:spcAft>
                <a:spcPts val="600"/>
              </a:spcAft>
              <a:buClr>
                <a:srgbClr val="269B53"/>
              </a:buClr>
              <a:buFont typeface="Courier New" panose="02070309020205020404" pitchFamily="49" charset="0"/>
              <a:buChar char="o"/>
              <a:defRPr/>
            </a:pPr>
            <a:r>
              <a:rPr lang="es-AR" sz="24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Mayor Adaptabilidad y Flexibilidad</a:t>
            </a:r>
          </a:p>
          <a:p>
            <a:pPr marL="914400" lvl="1" indent="-457200" algn="just">
              <a:spcAft>
                <a:spcPts val="600"/>
              </a:spcAft>
              <a:buClr>
                <a:srgbClr val="269B53"/>
              </a:buClr>
              <a:buFont typeface="Courier New" panose="02070309020205020404" pitchFamily="49" charset="0"/>
              <a:buChar char="o"/>
              <a:defRPr/>
            </a:pPr>
            <a:r>
              <a:rPr lang="es-AR" sz="24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Profundizar el enfoque de Control basado en Riesgos</a:t>
            </a:r>
          </a:p>
          <a:p>
            <a:pPr marL="914400" lvl="1" indent="-457200" algn="just">
              <a:spcAft>
                <a:spcPts val="600"/>
              </a:spcAft>
              <a:buClr>
                <a:srgbClr val="269B53"/>
              </a:buClr>
              <a:buFont typeface="Courier New" panose="02070309020205020404" pitchFamily="49" charset="0"/>
              <a:buChar char="o"/>
              <a:defRPr/>
            </a:pPr>
            <a:r>
              <a:rPr lang="es-AR" sz="24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Fortalecer el proceso de Evaluación independiente</a:t>
            </a:r>
          </a:p>
          <a:p>
            <a:pPr marL="914400" lvl="1" indent="-457200" algn="just">
              <a:spcAft>
                <a:spcPts val="600"/>
              </a:spcAft>
              <a:buClr>
                <a:srgbClr val="269B53"/>
              </a:buClr>
              <a:buFont typeface="Courier New" panose="02070309020205020404" pitchFamily="49" charset="0"/>
              <a:buChar char="o"/>
              <a:defRPr/>
            </a:pPr>
            <a:r>
              <a:rPr lang="es-AR" sz="24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cs typeface="Arial" panose="020B0604020202020204" pitchFamily="34" charset="0"/>
              </a:rPr>
              <a:t>Incrementar compatibilidad con diferentes Sistemas de Gestión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asesordelavivienda.es/new/wp-content/subida/Normativ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1540"/>
            <a:ext cx="2964029" cy="18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/>
          <p:cNvSpPr txBox="1"/>
          <p:nvPr/>
        </p:nvSpPr>
        <p:spPr>
          <a:xfrm>
            <a:off x="2502342" y="989866"/>
            <a:ext cx="754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Raleway"/>
              </a:rPr>
              <a:t>NUEVO ENFOQUE NORMATIVO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715596" y="2884306"/>
            <a:ext cx="93143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Aft>
                <a:spcPts val="2400"/>
              </a:spcAft>
              <a:buClr>
                <a:srgbClr val="269B53"/>
              </a:buClr>
              <a:buFont typeface="Arial" pitchFamily="34" charset="0"/>
              <a:buChar char="•"/>
              <a:defRPr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Norma de </a:t>
            </a:r>
            <a:r>
              <a:rPr lang="es-AR" sz="3200" b="1" dirty="0">
                <a:solidFill>
                  <a:srgbClr val="0070C0"/>
                </a:solidFill>
                <a:latin typeface="Lato" panose="020B0604020202020204" charset="0"/>
                <a:cs typeface="Arial" panose="020B0604020202020204" pitchFamily="34" charset="0"/>
              </a:rPr>
              <a:t>Requisitos Mínimos </a:t>
            </a:r>
            <a:r>
              <a:rPr lang="es-AR" sz="3200" b="1" dirty="0">
                <a:latin typeface="Lato" panose="020B0604020202020204" charset="0"/>
                <a:cs typeface="Arial" panose="020B0604020202020204" pitchFamily="34" charset="0"/>
              </a:rPr>
              <a:t>“MECIP:2015”</a:t>
            </a: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, establece los requerimientos para el Control Interno Institucional </a:t>
            </a:r>
            <a:r>
              <a:rPr lang="es-A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cs typeface="Arial" panose="020B0604020202020204" pitchFamily="34" charset="0"/>
              </a:rPr>
              <a:t>Efectivo</a:t>
            </a:r>
          </a:p>
          <a:p>
            <a:pPr marL="342900" indent="-342900" algn="just" fontAlgn="auto">
              <a:spcAft>
                <a:spcPts val="2400"/>
              </a:spcAft>
              <a:buClr>
                <a:srgbClr val="269B53"/>
              </a:buClr>
              <a:buFont typeface="Arial" pitchFamily="34" charset="0"/>
              <a:buChar char="•"/>
              <a:defRPr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La norma define el </a:t>
            </a:r>
            <a:r>
              <a:rPr lang="es-AR" sz="3200" b="1" dirty="0">
                <a:solidFill>
                  <a:srgbClr val="FF0000"/>
                </a:solidFill>
                <a:latin typeface="Lato" panose="020B0604020202020204" charset="0"/>
                <a:cs typeface="Arial" panose="020B0604020202020204" pitchFamily="34" charset="0"/>
              </a:rPr>
              <a:t>QUÉ</a:t>
            </a:r>
          </a:p>
          <a:p>
            <a:pPr marL="342900" indent="-342900" algn="just" fontAlgn="auto">
              <a:spcAft>
                <a:spcPts val="2400"/>
              </a:spcAft>
              <a:buClr>
                <a:srgbClr val="269B53"/>
              </a:buClr>
              <a:buFont typeface="Arial" pitchFamily="34" charset="0"/>
              <a:buChar char="•"/>
              <a:defRPr/>
            </a:pPr>
            <a:r>
              <a:rPr lang="es-AR" sz="3200" dirty="0">
                <a:latin typeface="Lato" panose="020B0604020202020204" charset="0"/>
                <a:cs typeface="Arial" panose="020B0604020202020204" pitchFamily="34" charset="0"/>
              </a:rPr>
              <a:t>Las instituciones deciden el </a:t>
            </a:r>
            <a:r>
              <a:rPr lang="es-AR" sz="3200" b="1" dirty="0">
                <a:solidFill>
                  <a:srgbClr val="00B050"/>
                </a:solidFill>
                <a:latin typeface="Lato" panose="020B0604020202020204" charset="0"/>
                <a:cs typeface="Arial" panose="020B0604020202020204" pitchFamily="34" charset="0"/>
              </a:rPr>
              <a:t>CÓMO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6419274"/>
            <a:ext cx="840196" cy="2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MECIP-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CIP-Template" id="{01DDD94B-89E1-4BA2-8F6C-4BF2FBAE70D2}" vid="{EA0B3A86-3537-46DB-95CF-6FF4D5475EF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4694</TotalTime>
  <Words>4507</Words>
  <Application>Microsoft Office PowerPoint</Application>
  <PresentationFormat>Panorámica</PresentationFormat>
  <Paragraphs>547</Paragraphs>
  <Slides>43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1" baseType="lpstr">
      <vt:lpstr>Arial</vt:lpstr>
      <vt:lpstr>Calibri</vt:lpstr>
      <vt:lpstr>Courier New</vt:lpstr>
      <vt:lpstr>Lato</vt:lpstr>
      <vt:lpstr>Raleway</vt:lpstr>
      <vt:lpstr>Symbol</vt:lpstr>
      <vt:lpstr>Wingdings</vt:lpstr>
      <vt:lpstr>MECIP-Template</vt:lpstr>
      <vt:lpstr>Presentación de PowerPoint</vt:lpstr>
      <vt:lpstr>OBJETIVO DEL CURSO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Szlaifsztein</dc:creator>
  <cp:lastModifiedBy>Usuario</cp:lastModifiedBy>
  <cp:revision>293</cp:revision>
  <cp:lastPrinted>2017-07-28T12:39:18Z</cp:lastPrinted>
  <dcterms:created xsi:type="dcterms:W3CDTF">2015-11-09T14:05:54Z</dcterms:created>
  <dcterms:modified xsi:type="dcterms:W3CDTF">2020-06-23T16:48:13Z</dcterms:modified>
</cp:coreProperties>
</file>